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</p:sldIdLst>
  <p:sldSz cy="5143500" cx="9144000"/>
  <p:notesSz cx="6858000" cy="9144000"/>
  <p:embeddedFontLst>
    <p:embeddedFont>
      <p:font typeface="Poppins"/>
      <p:regular r:id="rId86"/>
      <p:bold r:id="rId87"/>
      <p:italic r:id="rId88"/>
      <p:boldItalic r:id="rId89"/>
    </p:embeddedFont>
    <p:embeddedFont>
      <p:font typeface="Poppins Medium"/>
      <p:regular r:id="rId90"/>
      <p:bold r:id="rId91"/>
      <p:italic r:id="rId92"/>
      <p:boldItalic r:id="rId93"/>
    </p:embeddedFont>
    <p:embeddedFont>
      <p:font typeface="Poppins SemiBold"/>
      <p:regular r:id="rId94"/>
      <p:bold r:id="rId95"/>
      <p:italic r:id="rId96"/>
      <p:boldItalic r:id="rId97"/>
    </p:embeddedFont>
    <p:embeddedFont>
      <p:font typeface="Poppins ExtraBold"/>
      <p:bold r:id="rId98"/>
      <p:boldItalic r:id="rId99"/>
    </p:embeddedFont>
    <p:embeddedFont>
      <p:font typeface="Poppins ExtraLight"/>
      <p:regular r:id="rId100"/>
      <p:bold r:id="rId101"/>
      <p:italic r:id="rId102"/>
      <p:boldItalic r:id="rId10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103" Type="http://schemas.openxmlformats.org/officeDocument/2006/relationships/font" Target="fonts/PoppinsExtraLight-boldItalic.fntdata"/><Relationship Id="rId102" Type="http://schemas.openxmlformats.org/officeDocument/2006/relationships/font" Target="fonts/PoppinsExtraLight-italic.fntdata"/><Relationship Id="rId101" Type="http://schemas.openxmlformats.org/officeDocument/2006/relationships/font" Target="fonts/PoppinsExtraLight-bold.fntdata"/><Relationship Id="rId100" Type="http://schemas.openxmlformats.org/officeDocument/2006/relationships/font" Target="fonts/PoppinsExtraLight-regular.fntdata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95" Type="http://schemas.openxmlformats.org/officeDocument/2006/relationships/font" Target="fonts/PoppinsSemiBold-bold.fntdata"/><Relationship Id="rId94" Type="http://schemas.openxmlformats.org/officeDocument/2006/relationships/font" Target="fonts/PoppinsSemiBold-regular.fntdata"/><Relationship Id="rId97" Type="http://schemas.openxmlformats.org/officeDocument/2006/relationships/font" Target="fonts/PoppinsSemiBold-boldItalic.fntdata"/><Relationship Id="rId96" Type="http://schemas.openxmlformats.org/officeDocument/2006/relationships/font" Target="fonts/PoppinsSemiBold-italic.fntdata"/><Relationship Id="rId11" Type="http://schemas.openxmlformats.org/officeDocument/2006/relationships/slide" Target="slides/slide7.xml"/><Relationship Id="rId99" Type="http://schemas.openxmlformats.org/officeDocument/2006/relationships/font" Target="fonts/PoppinsExtraBold-boldItalic.fntdata"/><Relationship Id="rId10" Type="http://schemas.openxmlformats.org/officeDocument/2006/relationships/slide" Target="slides/slide6.xml"/><Relationship Id="rId98" Type="http://schemas.openxmlformats.org/officeDocument/2006/relationships/font" Target="fonts/PoppinsExtraBold-bold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91" Type="http://schemas.openxmlformats.org/officeDocument/2006/relationships/font" Target="fonts/PoppinsMedium-bold.fntdata"/><Relationship Id="rId90" Type="http://schemas.openxmlformats.org/officeDocument/2006/relationships/font" Target="fonts/PoppinsMedium-regular.fntdata"/><Relationship Id="rId93" Type="http://schemas.openxmlformats.org/officeDocument/2006/relationships/font" Target="fonts/PoppinsMedium-boldItalic.fntdata"/><Relationship Id="rId92" Type="http://schemas.openxmlformats.org/officeDocument/2006/relationships/font" Target="fonts/PoppinsMedium-italic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6" Type="http://schemas.openxmlformats.org/officeDocument/2006/relationships/font" Target="fonts/Poppins-regular.fntdata"/><Relationship Id="rId85" Type="http://schemas.openxmlformats.org/officeDocument/2006/relationships/slide" Target="slides/slide81.xml"/><Relationship Id="rId88" Type="http://schemas.openxmlformats.org/officeDocument/2006/relationships/font" Target="fonts/Poppins-italic.fntdata"/><Relationship Id="rId87" Type="http://schemas.openxmlformats.org/officeDocument/2006/relationships/font" Target="fonts/Poppins-bold.fntdata"/><Relationship Id="rId89" Type="http://schemas.openxmlformats.org/officeDocument/2006/relationships/font" Target="fonts/Poppins-boldItalic.fntdata"/><Relationship Id="rId80" Type="http://schemas.openxmlformats.org/officeDocument/2006/relationships/slide" Target="slides/slide76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69" Type="http://schemas.openxmlformats.org/officeDocument/2006/relationships/slide" Target="slides/slide6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9" Type="http://schemas.openxmlformats.org/officeDocument/2006/relationships/slide" Target="slides/slide55.xml"/><Relationship Id="rId58" Type="http://schemas.openxmlformats.org/officeDocument/2006/relationships/slide" Target="slides/slide5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83f4816d99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83f4816d99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83f4816d99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83f4816d99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83f4816d99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83f4816d99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83f4816d99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83f4816d99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83f4816d99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83f4816d99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83f4816d99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383f4816d99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84461884c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84461884c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84461884c6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84461884c6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84461884c6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84461884c6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84461884c6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384461884c6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83f4816d9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83f4816d9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84461884c6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384461884c6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84461884c6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384461884c6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84461884c6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84461884c6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84461884c6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384461884c6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384461884c6_0_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384461884c6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384461884c6_0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384461884c6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84461884c6_0_2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84461884c6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384461884c6_0_2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384461884c6_0_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384461884c6_0_3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384461884c6_0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384461884c6_0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5" name="Google Shape;455;g384461884c6_0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83f4816d99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83f4816d99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384461884c6_0_3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384461884c6_0_3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384461884c6_0_4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384461884c6_0_4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384461884c6_0_4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384461884c6_0_4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84461884c6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84461884c6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384461884c6_0_4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384461884c6_0_4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384461884c6_0_4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384461884c6_0_4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8482d3be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38482d3be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38482d3be38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38482d3be38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8482d3be38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8482d3be38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38482d3be38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38482d3be38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83f4816d99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83f4816d99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38482d3be38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Google Shape;648;g38482d3be38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38482d3be38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Google Shape;666;g38482d3be38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3872cf7ca35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4" name="Google Shape;684;g3872cf7ca35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3872cf7ca35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3872cf7ca35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3872cf7ca35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8" name="Google Shape;718;g3872cf7ca35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g3872cf7ca35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8" name="Google Shape;728;g3872cf7ca35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3872cf7ca35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3872cf7ca35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g3872cf7ca35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" name="Google Shape;755;g3872cf7ca35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g3872cf7ca35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8" name="Google Shape;778;g3872cf7ca35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g3872cf7ca35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g3872cf7ca35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83f4816d99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83f4816d99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g3872cf7ca35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4" name="Google Shape;824;g3872cf7ca35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3872cf7ca35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3872cf7ca35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3872cf7ca35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3872cf7ca35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g3872cf7ca35_0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2" name="Google Shape;862;g3872cf7ca35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g3872cf7ca35_0_2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2" name="Google Shape;902;g3872cf7ca35_0_2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g3872cf7ca35_0_2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2" name="Google Shape;912;g3872cf7ca35_0_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3872cf7ca35_0_2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Google Shape;917;g3872cf7ca35_0_2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3872cf7ca35_0_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3872cf7ca35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g3872cf7ca35_0_3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3" name="Google Shape;963;g3872cf7ca35_0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g3872cf7ca35_0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3" name="Google Shape;983;g3872cf7ca35_0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83f4816d99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83f4816d99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3872cf7ca35_0_3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3" name="Google Shape;1003;g3872cf7ca35_0_3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g3872cf7ca35_0_3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3" name="Google Shape;1013;g3872cf7ca35_0_3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3872cf7ca35_0_4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3872cf7ca35_0_4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8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g3872cf7ca35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0" name="Google Shape;1040;g3872cf7ca35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g3872cf7ca35_0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1" name="Google Shape;1061;g3872cf7ca35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7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g3872cf7ca35_0_5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9" name="Google Shape;1089;g3872cf7ca35_0_5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7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g3872cf7ca35_0_5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9" name="Google Shape;1099;g3872cf7ca35_0_5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g3872cf7ca35_0_5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4" name="Google Shape;1104;g3872cf7ca35_0_5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7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g3872cf7ca35_0_6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9" name="Google Shape;1129;g3872cf7ca35_0_6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3872cf7ca35_0_5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3872cf7ca35_0_5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83f4816d99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83f4816d99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7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g3872cf7ca35_0_6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9" name="Google Shape;1179;g3872cf7ca35_0_6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2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g3872cf7ca35_0_6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4" name="Google Shape;1204;g3872cf7ca35_0_6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7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3872cf7ca35_0_7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9" name="Google Shape;1229;g3872cf7ca35_0_7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7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g3872cf7ca35_0_7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9" name="Google Shape;1239;g3872cf7ca35_0_7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2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g3872cf7ca35_0_7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4" name="Google Shape;1244;g3872cf7ca35_0_7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4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g3872cf7ca35_0_7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6" name="Google Shape;1266;g3872cf7ca35_0_7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4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g3872cf7ca35_0_7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6" name="Google Shape;1286;g3872cf7ca35_0_7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g3872cf7ca35_0_7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7" name="Google Shape;1307;g3872cf7ca35_0_7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g3872cf7ca35_0_8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1" name="Google Shape;1331;g3872cf7ca35_0_8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6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g3872cf7ca35_0_8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8" name="Google Shape;1348;g3872cf7ca35_0_8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83f4816d99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83f4816d99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5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Google Shape;1376;g3872cf7ca35_0_8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7" name="Google Shape;1377;g3872cf7ca35_0_8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5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g3872cf7ca35_0_8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7" name="Google Shape;1397;g3872cf7ca35_0_8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83f4816d99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83f4816d99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3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3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3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3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3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2.png"/><Relationship Id="rId4" Type="http://schemas.openxmlformats.org/officeDocument/2006/relationships/image" Target="../media/image34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2.png"/><Relationship Id="rId4" Type="http://schemas.openxmlformats.org/officeDocument/2006/relationships/image" Target="../media/image34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2.png"/><Relationship Id="rId4" Type="http://schemas.openxmlformats.org/officeDocument/2006/relationships/image" Target="../media/image34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2.png"/><Relationship Id="rId4" Type="http://schemas.openxmlformats.org/officeDocument/2006/relationships/image" Target="../media/image34.pn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2.png"/><Relationship Id="rId4" Type="http://schemas.openxmlformats.org/officeDocument/2006/relationships/image" Target="../media/image34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2.png"/><Relationship Id="rId4" Type="http://schemas.openxmlformats.org/officeDocument/2006/relationships/image" Target="../media/image3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2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596513" y="1938775"/>
            <a:ext cx="5620500" cy="21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Manual de</a:t>
            </a:r>
            <a:endParaRPr b="1" sz="48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Identidade</a:t>
            </a:r>
            <a:endParaRPr b="1" sz="48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Corporativa</a:t>
            </a:r>
            <a:endParaRPr b="1" sz="48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7079575" y="4438250"/>
            <a:ext cx="206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FFFFFF"/>
                </a:solidFill>
              </a:rPr>
              <a:t>Desenvolvido pela (nome empresa)</a:t>
            </a:r>
            <a:endParaRPr sz="7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FFFFFF"/>
                </a:solidFill>
              </a:rPr>
              <a:t>Manual de Identidade Corporativa</a:t>
            </a:r>
            <a:endParaRPr sz="700">
              <a:solidFill>
                <a:srgbClr val="FFFFFF"/>
              </a:solidFill>
            </a:endParaRPr>
          </a:p>
        </p:txBody>
      </p:sp>
      <p:pic>
        <p:nvPicPr>
          <p:cNvPr id="57" name="Google Shape;57;p13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5" y="208300"/>
            <a:ext cx="914775" cy="36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2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2"/>
          <p:cNvSpPr/>
          <p:nvPr/>
        </p:nvSpPr>
        <p:spPr>
          <a:xfrm rot="10800000">
            <a:off x="3319264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58" name="Google Shape;158;p22"/>
          <p:cNvSpPr/>
          <p:nvPr/>
        </p:nvSpPr>
        <p:spPr>
          <a:xfrm rot="5400000">
            <a:off x="461739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59" name="Google Shape;159;p22"/>
          <p:cNvSpPr/>
          <p:nvPr/>
        </p:nvSpPr>
        <p:spPr>
          <a:xfrm>
            <a:off x="461739" y="473608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60" name="Google Shape;160;p22"/>
          <p:cNvSpPr/>
          <p:nvPr/>
        </p:nvSpPr>
        <p:spPr>
          <a:xfrm rot="-5400000">
            <a:off x="3319264" y="473608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61" name="Google Shape;161;p22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62" name="Google Shape;162;p22"/>
          <p:cNvSpPr txBox="1"/>
          <p:nvPr/>
        </p:nvSpPr>
        <p:spPr>
          <a:xfrm>
            <a:off x="616514" y="2166621"/>
            <a:ext cx="2722200" cy="7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Valores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do Branding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3" name="Google Shape;163;p22"/>
          <p:cNvSpPr txBox="1"/>
          <p:nvPr/>
        </p:nvSpPr>
        <p:spPr>
          <a:xfrm>
            <a:off x="616514" y="977747"/>
            <a:ext cx="2722200" cy="7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Desenvolvimento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da identidade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(nome da marca)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4" name="Google Shape;164;p22"/>
          <p:cNvSpPr txBox="1"/>
          <p:nvPr/>
        </p:nvSpPr>
        <p:spPr>
          <a:xfrm>
            <a:off x="3794875" y="984225"/>
            <a:ext cx="4745100" cy="7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Este espaço é destinado para descrever o processo de criação e evolução da identidade visual da marca. Aqui o cliente pode incluir informações sobre conceitos, inspirações, elementos gráficos e como cada decisão visual traduz os valores e a personalidade da marca.</a:t>
            </a:r>
            <a:endParaRPr sz="9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65" name="Google Shape;165;p22"/>
          <p:cNvSpPr txBox="1"/>
          <p:nvPr/>
        </p:nvSpPr>
        <p:spPr>
          <a:xfrm>
            <a:off x="3794875" y="2174550"/>
            <a:ext cx="4745100" cy="7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Nesta área, o cliente deve registrar os valores centrais que sustentam sua marca e orientam sua comunicação. São os princípios que guiam desde a escolha do tom de voz até o relacionamento com o público, garantindo autenticidade e consistência em todas as interações.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66" name="Google Shape;166;p22"/>
          <p:cNvCxnSpPr/>
          <p:nvPr/>
        </p:nvCxnSpPr>
        <p:spPr>
          <a:xfrm>
            <a:off x="2358575" y="1179289"/>
            <a:ext cx="1036800" cy="0"/>
          </a:xfrm>
          <a:prstGeom prst="straightConnector1">
            <a:avLst/>
          </a:prstGeom>
          <a:noFill/>
          <a:ln cap="flat" cmpd="sng" w="9525">
            <a:solidFill>
              <a:srgbClr val="2266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7" name="Google Shape;167;p22"/>
          <p:cNvCxnSpPr/>
          <p:nvPr/>
        </p:nvCxnSpPr>
        <p:spPr>
          <a:xfrm>
            <a:off x="2358575" y="2368425"/>
            <a:ext cx="1036800" cy="0"/>
          </a:xfrm>
          <a:prstGeom prst="straightConnector1">
            <a:avLst/>
          </a:prstGeom>
          <a:noFill/>
          <a:ln cap="flat" cmpd="sng" w="9525">
            <a:solidFill>
              <a:srgbClr val="2266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3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3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74" name="Google Shape;174;p23"/>
          <p:cNvSpPr txBox="1"/>
          <p:nvPr/>
        </p:nvSpPr>
        <p:spPr>
          <a:xfrm>
            <a:off x="6456772" y="1257870"/>
            <a:ext cx="2345700" cy="23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</a:rPr>
              <a:t>Este espaço é reservado para apresentar o logotipo oficial da marca. O cliente deve inserir a versão principal do símbolo e/ou tipografia que representa sua identidade, acompanhada de uma breve explicação sobre seu significado, conceito e aplicação.</a:t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</a:rPr>
              <a:t>O objetivo desta seção é garantir clareza sobre como o logotipo traduz os valores da marca e reforça seu reconhecimento visual, servindo como ponto central de toda a identidade.</a:t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75" name="Google Shape;175;p23"/>
          <p:cNvSpPr/>
          <p:nvPr/>
        </p:nvSpPr>
        <p:spPr>
          <a:xfrm>
            <a:off x="712900" y="584925"/>
            <a:ext cx="5442600" cy="3918300"/>
          </a:xfrm>
          <a:prstGeom prst="roundRect">
            <a:avLst>
              <a:gd fmla="val 2928" name="adj"/>
            </a:avLst>
          </a:prstGeom>
          <a:solidFill>
            <a:srgbClr val="00050A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76" name="Google Shape;176;p23"/>
          <p:cNvSpPr txBox="1"/>
          <p:nvPr/>
        </p:nvSpPr>
        <p:spPr>
          <a:xfrm>
            <a:off x="6456775" y="992199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Logotipo</a:t>
            </a:r>
            <a:endParaRPr sz="900">
              <a:solidFill>
                <a:srgbClr val="484D54"/>
              </a:solidFill>
            </a:endParaRPr>
          </a:p>
        </p:txBody>
      </p:sp>
      <p:pic>
        <p:nvPicPr>
          <p:cNvPr id="177" name="Google Shape;177;p23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11526" y="1962700"/>
            <a:ext cx="3045375" cy="121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4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4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84" name="Google Shape;184;p24"/>
          <p:cNvSpPr txBox="1"/>
          <p:nvPr/>
        </p:nvSpPr>
        <p:spPr>
          <a:xfrm>
            <a:off x="6456775" y="992211"/>
            <a:ext cx="23457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deve ser usado para definir a área mínima de respiro em torno do logotipo. O cliente pode indicar uma medida proporcional (ex.: altura de uma letra ou elemento gráfico) que assegure clareza e destaque em qualquer aplicação. Essa regra evita que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85" name="Google Shape;185;p24"/>
          <p:cNvSpPr txBox="1"/>
          <p:nvPr/>
        </p:nvSpPr>
        <p:spPr>
          <a:xfrm>
            <a:off x="6456775" y="726537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Área de espaço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86" name="Google Shape;186;p24"/>
          <p:cNvSpPr txBox="1"/>
          <p:nvPr/>
        </p:nvSpPr>
        <p:spPr>
          <a:xfrm>
            <a:off x="6456775" y="3002680"/>
            <a:ext cx="2345700" cy="15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Aqui o cliente deve registrar os limites de redução do logotipo para aplicações digitais e impressas. É importante definir os tamanhos mínimos em pixels (para telas) e milímetros (para impressos), garantindo que o logotipo mantenha legibilidade, impacto visual e reconhecimento, mesmo em formatos reduzidos.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87" name="Google Shape;187;p24"/>
          <p:cNvSpPr txBox="1"/>
          <p:nvPr/>
        </p:nvSpPr>
        <p:spPr>
          <a:xfrm>
            <a:off x="6456775" y="2737003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Reduções mínimas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88" name="Google Shape;188;p24"/>
          <p:cNvSpPr/>
          <p:nvPr/>
        </p:nvSpPr>
        <p:spPr>
          <a:xfrm>
            <a:off x="725950" y="584925"/>
            <a:ext cx="5429700" cy="19098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 cap="flat" cmpd="sng" w="9525">
            <a:solidFill>
              <a:srgbClr val="DBEBFF"/>
            </a:solidFill>
            <a:prstDash val="solid"/>
            <a:round/>
            <a:headEnd len="sm" w="sm" type="none"/>
            <a:tailEnd len="sm" w="sm" type="none"/>
          </a:ln>
          <a:effectLst>
            <a:outerShdw blurRad="357188" rotWithShape="0" algn="bl" dir="5400000" dist="190500">
              <a:srgbClr val="2266FF">
                <a:alpha val="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89" name="Google Shape;189;p24"/>
          <p:cNvSpPr/>
          <p:nvPr/>
        </p:nvSpPr>
        <p:spPr>
          <a:xfrm>
            <a:off x="725950" y="2609925"/>
            <a:ext cx="5429700" cy="19098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 cap="flat" cmpd="sng" w="9525">
            <a:solidFill>
              <a:srgbClr val="DBEBFF"/>
            </a:solidFill>
            <a:prstDash val="solid"/>
            <a:round/>
            <a:headEnd len="sm" w="sm" type="none"/>
            <a:tailEnd len="sm" w="sm" type="none"/>
          </a:ln>
          <a:effectLst>
            <a:outerShdw blurRad="357188" rotWithShape="0" algn="bl" dir="5400000" dist="190500">
              <a:srgbClr val="2266FF">
                <a:alpha val="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90" name="Google Shape;190;p24"/>
          <p:cNvSpPr txBox="1"/>
          <p:nvPr/>
        </p:nvSpPr>
        <p:spPr>
          <a:xfrm>
            <a:off x="2041050" y="3841900"/>
            <a:ext cx="803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DBEBFF"/>
                </a:solidFill>
                <a:latin typeface="Poppins"/>
                <a:ea typeface="Poppins"/>
                <a:cs typeface="Poppins"/>
                <a:sym typeface="Poppins"/>
              </a:rPr>
              <a:t>Screen</a:t>
            </a:r>
            <a:endParaRPr sz="900">
              <a:solidFill>
                <a:srgbClr val="DBEBFF"/>
              </a:solidFill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3981811" y="3841900"/>
            <a:ext cx="803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DBEBFF"/>
                </a:solidFill>
                <a:latin typeface="Poppins"/>
                <a:ea typeface="Poppins"/>
                <a:cs typeface="Poppins"/>
                <a:sym typeface="Poppins"/>
              </a:rPr>
              <a:t>Screen</a:t>
            </a:r>
            <a:endParaRPr sz="900">
              <a:solidFill>
                <a:srgbClr val="DBEB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5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5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98" name="Google Shape;198;p25"/>
          <p:cNvSpPr txBox="1"/>
          <p:nvPr/>
        </p:nvSpPr>
        <p:spPr>
          <a:xfrm>
            <a:off x="6456775" y="992211"/>
            <a:ext cx="23457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campo deve ser utilizado para orientar onde e como o logotipo deve ser aplicado nas composições visuais. O cliente pode definir as posições preferenciais (ex.: cantos superiores, inferiores ou centralização), garantindo consistência em diferentes materiais.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99" name="Google Shape;199;p25"/>
          <p:cNvSpPr txBox="1"/>
          <p:nvPr/>
        </p:nvSpPr>
        <p:spPr>
          <a:xfrm>
            <a:off x="6456775" y="726537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Posicionamento geral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00" name="Google Shape;200;p25"/>
          <p:cNvSpPr/>
          <p:nvPr/>
        </p:nvSpPr>
        <p:spPr>
          <a:xfrm>
            <a:off x="706500" y="578450"/>
            <a:ext cx="5442600" cy="39249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26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6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07" name="Google Shape;207;p26"/>
          <p:cNvSpPr txBox="1"/>
          <p:nvPr/>
        </p:nvSpPr>
        <p:spPr>
          <a:xfrm>
            <a:off x="6456775" y="992211"/>
            <a:ext cx="23457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O logotipo deve ser utilizado sempre em sua orientação original, sem inclinações, rotações ou inversões. Este espaço é destinado para o cliente registrar a regra que assegura a integridade da marca, evitando distorções que comprometam a legibilidade ou descaracterizem sua identidade.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08" name="Google Shape;208;p26"/>
          <p:cNvSpPr txBox="1"/>
          <p:nvPr/>
        </p:nvSpPr>
        <p:spPr>
          <a:xfrm>
            <a:off x="6456775" y="726537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Rotações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09" name="Google Shape;209;p26"/>
          <p:cNvSpPr/>
          <p:nvPr/>
        </p:nvSpPr>
        <p:spPr>
          <a:xfrm>
            <a:off x="706500" y="578450"/>
            <a:ext cx="5442600" cy="39249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10" name="Google Shape;210;p26"/>
          <p:cNvSpPr txBox="1"/>
          <p:nvPr/>
        </p:nvSpPr>
        <p:spPr>
          <a:xfrm>
            <a:off x="2041050" y="3466100"/>
            <a:ext cx="803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DBEBFF"/>
                </a:solidFill>
                <a:latin typeface="Poppins"/>
                <a:ea typeface="Poppins"/>
                <a:cs typeface="Poppins"/>
                <a:sym typeface="Poppins"/>
              </a:rPr>
              <a:t>Screen</a:t>
            </a:r>
            <a:endParaRPr sz="900">
              <a:solidFill>
                <a:srgbClr val="DBEBFF"/>
              </a:solidFill>
            </a:endParaRPr>
          </a:p>
        </p:txBody>
      </p:sp>
      <p:sp>
        <p:nvSpPr>
          <p:cNvPr id="211" name="Google Shape;211;p26"/>
          <p:cNvSpPr txBox="1"/>
          <p:nvPr/>
        </p:nvSpPr>
        <p:spPr>
          <a:xfrm>
            <a:off x="3981811" y="3466100"/>
            <a:ext cx="803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DBEBFF"/>
                </a:solidFill>
                <a:latin typeface="Poppins"/>
                <a:ea typeface="Poppins"/>
                <a:cs typeface="Poppins"/>
                <a:sym typeface="Poppins"/>
              </a:rPr>
              <a:t>Screen</a:t>
            </a:r>
            <a:endParaRPr sz="900">
              <a:solidFill>
                <a:srgbClr val="DBEB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27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7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18" name="Google Shape;218;p27"/>
          <p:cNvSpPr txBox="1"/>
          <p:nvPr/>
        </p:nvSpPr>
        <p:spPr>
          <a:xfrm>
            <a:off x="6661025" y="994250"/>
            <a:ext cx="2047500" cy="4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é destinado para listar os usos incorretos do logotipo …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19" name="Google Shape;219;p27"/>
          <p:cNvSpPr txBox="1"/>
          <p:nvPr/>
        </p:nvSpPr>
        <p:spPr>
          <a:xfrm>
            <a:off x="6456775" y="726537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Por favor, não…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20" name="Google Shape;220;p27"/>
          <p:cNvSpPr/>
          <p:nvPr/>
        </p:nvSpPr>
        <p:spPr>
          <a:xfrm>
            <a:off x="706500" y="578450"/>
            <a:ext cx="5442600" cy="39249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pic>
        <p:nvPicPr>
          <p:cNvPr id="221" name="Google Shape;221;p27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1425" y="1095050"/>
            <a:ext cx="129600" cy="1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7"/>
          <p:cNvSpPr txBox="1"/>
          <p:nvPr/>
        </p:nvSpPr>
        <p:spPr>
          <a:xfrm>
            <a:off x="6661025" y="1372580"/>
            <a:ext cx="2047500" cy="4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é destinado para listar os usos incorretos do logotipo …</a:t>
            </a:r>
            <a:endParaRPr sz="900">
              <a:solidFill>
                <a:srgbClr val="484D54"/>
              </a:solidFill>
            </a:endParaRPr>
          </a:p>
        </p:txBody>
      </p:sp>
      <p:pic>
        <p:nvPicPr>
          <p:cNvPr id="223" name="Google Shape;223;p27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1425" y="1473378"/>
            <a:ext cx="129600" cy="1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7"/>
          <p:cNvSpPr txBox="1"/>
          <p:nvPr/>
        </p:nvSpPr>
        <p:spPr>
          <a:xfrm>
            <a:off x="6661025" y="1748600"/>
            <a:ext cx="2047500" cy="4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é destinado para listar os usos incorretos do logotipo …</a:t>
            </a:r>
            <a:endParaRPr sz="900">
              <a:solidFill>
                <a:srgbClr val="484D54"/>
              </a:solidFill>
            </a:endParaRPr>
          </a:p>
        </p:txBody>
      </p:sp>
      <p:pic>
        <p:nvPicPr>
          <p:cNvPr id="225" name="Google Shape;225;p27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1425" y="1849394"/>
            <a:ext cx="129600" cy="1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7"/>
          <p:cNvSpPr txBox="1"/>
          <p:nvPr/>
        </p:nvSpPr>
        <p:spPr>
          <a:xfrm>
            <a:off x="6661025" y="2132796"/>
            <a:ext cx="2047500" cy="4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é destinado para listar os usos incorretos do logotipo …</a:t>
            </a:r>
            <a:endParaRPr sz="900">
              <a:solidFill>
                <a:srgbClr val="484D54"/>
              </a:solidFill>
            </a:endParaRPr>
          </a:p>
        </p:txBody>
      </p:sp>
      <p:pic>
        <p:nvPicPr>
          <p:cNvPr id="227" name="Google Shape;227;p27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1425" y="2233588"/>
            <a:ext cx="129600" cy="12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28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8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34" name="Google Shape;234;p28"/>
          <p:cNvSpPr/>
          <p:nvPr/>
        </p:nvSpPr>
        <p:spPr>
          <a:xfrm>
            <a:off x="4688650" y="579425"/>
            <a:ext cx="3919500" cy="19821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35" name="Google Shape;235;p28"/>
          <p:cNvSpPr/>
          <p:nvPr/>
        </p:nvSpPr>
        <p:spPr>
          <a:xfrm>
            <a:off x="701425" y="579425"/>
            <a:ext cx="3919500" cy="19821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36" name="Google Shape;236;p28"/>
          <p:cNvSpPr txBox="1"/>
          <p:nvPr/>
        </p:nvSpPr>
        <p:spPr>
          <a:xfrm>
            <a:off x="692292" y="2699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Aplicação vertical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37" name="Google Shape;237;p28"/>
          <p:cNvSpPr txBox="1"/>
          <p:nvPr/>
        </p:nvSpPr>
        <p:spPr>
          <a:xfrm>
            <a:off x="692300" y="2987525"/>
            <a:ext cx="30564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deve ser utilizado para apresentar a versão vertical do logotipo. O cliente pode registrar quando e onde ela deve ser aplicada, geralmente em materiais com espaços mais estreitos ou formatos que favoreçam a disposição vertical.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38" name="Google Shape;238;p28"/>
          <p:cNvSpPr txBox="1"/>
          <p:nvPr/>
        </p:nvSpPr>
        <p:spPr>
          <a:xfrm>
            <a:off x="4688642" y="2699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Aplicação horizontal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39" name="Google Shape;239;p28"/>
          <p:cNvSpPr txBox="1"/>
          <p:nvPr/>
        </p:nvSpPr>
        <p:spPr>
          <a:xfrm>
            <a:off x="4688650" y="2987525"/>
            <a:ext cx="30564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deve ser utilizado para apresentar a versão hoirizontal do logotipo. O cliente pode registrar quando e onde ela deve ser aplicada, geralmente em materiais com espaços mais estreitos ou formatos que favoreçam a disposição vertical.</a:t>
            </a:r>
            <a:endParaRPr sz="900">
              <a:solidFill>
                <a:srgbClr val="484D54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29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29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46" name="Google Shape;246;p29"/>
          <p:cNvSpPr txBox="1"/>
          <p:nvPr/>
        </p:nvSpPr>
        <p:spPr>
          <a:xfrm>
            <a:off x="6456775" y="992211"/>
            <a:ext cx="23457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deve ser utilizado para apresentar versões simplificadas ou derivadas do logotipo, aplicadas em contextos onde o espaço é limitado. 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47" name="Google Shape;247;p29"/>
          <p:cNvSpPr txBox="1"/>
          <p:nvPr/>
        </p:nvSpPr>
        <p:spPr>
          <a:xfrm>
            <a:off x="6456775" y="726537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Ícone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48" name="Google Shape;248;p29"/>
          <p:cNvSpPr txBox="1"/>
          <p:nvPr/>
        </p:nvSpPr>
        <p:spPr>
          <a:xfrm>
            <a:off x="6456775" y="3002680"/>
            <a:ext cx="2345700" cy="15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Aqui o cliente pode definir como a identidade deve aparecer em formatos reduzidos para perfis de redes sociais ou aplicativos. 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49" name="Google Shape;249;p29"/>
          <p:cNvSpPr txBox="1"/>
          <p:nvPr/>
        </p:nvSpPr>
        <p:spPr>
          <a:xfrm>
            <a:off x="6456775" y="2737003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Avatares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250" name="Google Shape;250;p29"/>
          <p:cNvSpPr/>
          <p:nvPr/>
        </p:nvSpPr>
        <p:spPr>
          <a:xfrm>
            <a:off x="725950" y="584925"/>
            <a:ext cx="5429700" cy="19098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 cap="flat" cmpd="sng" w="9525">
            <a:solidFill>
              <a:srgbClr val="DBEBFF"/>
            </a:solidFill>
            <a:prstDash val="solid"/>
            <a:round/>
            <a:headEnd len="sm" w="sm" type="none"/>
            <a:tailEnd len="sm" w="sm" type="none"/>
          </a:ln>
          <a:effectLst>
            <a:outerShdw blurRad="357188" rotWithShape="0" algn="bl" dir="5400000" dist="190500">
              <a:srgbClr val="2266FF">
                <a:alpha val="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251" name="Google Shape;251;p29"/>
          <p:cNvSpPr/>
          <p:nvPr/>
        </p:nvSpPr>
        <p:spPr>
          <a:xfrm>
            <a:off x="725950" y="2609925"/>
            <a:ext cx="5429700" cy="19098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 cap="flat" cmpd="sng" w="9525">
            <a:solidFill>
              <a:srgbClr val="DBEBFF"/>
            </a:solidFill>
            <a:prstDash val="solid"/>
            <a:round/>
            <a:headEnd len="sm" w="sm" type="none"/>
            <a:tailEnd len="sm" w="sm" type="none"/>
          </a:ln>
          <a:effectLst>
            <a:outerShdw blurRad="357188" rotWithShape="0" algn="bl" dir="5400000" dist="190500">
              <a:srgbClr val="2266FF">
                <a:alpha val="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0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Cores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8" name="Google Shape;258;p30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9" name="Google Shape;259;p30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60" name="Google Shape;260;p30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0"/>
          <p:cNvSpPr txBox="1"/>
          <p:nvPr/>
        </p:nvSpPr>
        <p:spPr>
          <a:xfrm>
            <a:off x="2112075" y="2744275"/>
            <a:ext cx="4920000" cy="5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As cores do (nome marca) traduzem sua essência,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unindo harmonia e reconhecimento visual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32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2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grpSp>
        <p:nvGrpSpPr>
          <p:cNvPr id="273" name="Google Shape;273;p32"/>
          <p:cNvGrpSpPr/>
          <p:nvPr/>
        </p:nvGrpSpPr>
        <p:grpSpPr>
          <a:xfrm>
            <a:off x="715888" y="542750"/>
            <a:ext cx="1871100" cy="2625300"/>
            <a:chOff x="4352863" y="684775"/>
            <a:chExt cx="1871100" cy="2625300"/>
          </a:xfrm>
        </p:grpSpPr>
        <p:grpSp>
          <p:nvGrpSpPr>
            <p:cNvPr id="274" name="Google Shape;274;p32"/>
            <p:cNvGrpSpPr/>
            <p:nvPr/>
          </p:nvGrpSpPr>
          <p:grpSpPr>
            <a:xfrm>
              <a:off x="4352863" y="684775"/>
              <a:ext cx="1871100" cy="2625300"/>
              <a:chOff x="2983313" y="684775"/>
              <a:chExt cx="1871100" cy="2625300"/>
            </a:xfrm>
          </p:grpSpPr>
          <p:sp>
            <p:nvSpPr>
              <p:cNvPr id="275" name="Google Shape;275;p32"/>
              <p:cNvSpPr/>
              <p:nvPr/>
            </p:nvSpPr>
            <p:spPr>
              <a:xfrm>
                <a:off x="2983313" y="684775"/>
                <a:ext cx="1871100" cy="2625300"/>
              </a:xfrm>
              <a:prstGeom prst="roundRect">
                <a:avLst>
                  <a:gd fmla="val 8672" name="adj"/>
                </a:avLst>
              </a:prstGeom>
              <a:solidFill>
                <a:srgbClr val="A4C2F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2266FF"/>
                  </a:solidFill>
                </a:endParaRPr>
              </a:p>
            </p:txBody>
          </p:sp>
          <p:sp>
            <p:nvSpPr>
              <p:cNvPr id="276" name="Google Shape;276;p32"/>
              <p:cNvSpPr/>
              <p:nvPr/>
            </p:nvSpPr>
            <p:spPr>
              <a:xfrm>
                <a:off x="2983313" y="978975"/>
                <a:ext cx="1871100" cy="2036700"/>
              </a:xfrm>
              <a:prstGeom prst="roundRect">
                <a:avLst>
                  <a:gd fmla="val 8672" name="adj"/>
                </a:avLst>
              </a:prstGeom>
              <a:solidFill>
                <a:srgbClr val="6D9EE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3C78D8"/>
                  </a:solidFill>
                </a:endParaRPr>
              </a:p>
            </p:txBody>
          </p:sp>
        </p:grpSp>
        <p:sp>
          <p:nvSpPr>
            <p:cNvPr id="277" name="Google Shape;277;p32"/>
            <p:cNvSpPr/>
            <p:nvPr/>
          </p:nvSpPr>
          <p:spPr>
            <a:xfrm>
              <a:off x="4352863" y="1240325"/>
              <a:ext cx="1871100" cy="1514100"/>
            </a:xfrm>
            <a:prstGeom prst="roundRect">
              <a:avLst>
                <a:gd fmla="val 8672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2266FF"/>
                </a:solidFill>
              </a:endParaRPr>
            </a:p>
          </p:txBody>
        </p:sp>
      </p:grpSp>
      <p:grpSp>
        <p:nvGrpSpPr>
          <p:cNvPr id="278" name="Google Shape;278;p32"/>
          <p:cNvGrpSpPr/>
          <p:nvPr/>
        </p:nvGrpSpPr>
        <p:grpSpPr>
          <a:xfrm>
            <a:off x="2729890" y="1978480"/>
            <a:ext cx="1871100" cy="2625300"/>
            <a:chOff x="4352863" y="684775"/>
            <a:chExt cx="1871100" cy="2625300"/>
          </a:xfrm>
        </p:grpSpPr>
        <p:grpSp>
          <p:nvGrpSpPr>
            <p:cNvPr id="279" name="Google Shape;279;p32"/>
            <p:cNvGrpSpPr/>
            <p:nvPr/>
          </p:nvGrpSpPr>
          <p:grpSpPr>
            <a:xfrm>
              <a:off x="4352863" y="684775"/>
              <a:ext cx="1871100" cy="2625300"/>
              <a:chOff x="2983313" y="684775"/>
              <a:chExt cx="1871100" cy="2625300"/>
            </a:xfrm>
          </p:grpSpPr>
          <p:sp>
            <p:nvSpPr>
              <p:cNvPr id="280" name="Google Shape;280;p32"/>
              <p:cNvSpPr/>
              <p:nvPr/>
            </p:nvSpPr>
            <p:spPr>
              <a:xfrm>
                <a:off x="2983313" y="684775"/>
                <a:ext cx="1871100" cy="2625300"/>
              </a:xfrm>
              <a:prstGeom prst="roundRect">
                <a:avLst>
                  <a:gd fmla="val 8672" name="adj"/>
                </a:avLst>
              </a:prstGeom>
              <a:solidFill>
                <a:srgbClr val="A4C2F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2266FF"/>
                  </a:solidFill>
                </a:endParaRPr>
              </a:p>
            </p:txBody>
          </p:sp>
          <p:sp>
            <p:nvSpPr>
              <p:cNvPr id="281" name="Google Shape;281;p32"/>
              <p:cNvSpPr/>
              <p:nvPr/>
            </p:nvSpPr>
            <p:spPr>
              <a:xfrm>
                <a:off x="2983313" y="978975"/>
                <a:ext cx="1871100" cy="2036700"/>
              </a:xfrm>
              <a:prstGeom prst="roundRect">
                <a:avLst>
                  <a:gd fmla="val 8672" name="adj"/>
                </a:avLst>
              </a:prstGeom>
              <a:solidFill>
                <a:srgbClr val="6D9EE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3C78D8"/>
                  </a:solidFill>
                </a:endParaRPr>
              </a:p>
            </p:txBody>
          </p:sp>
        </p:grpSp>
        <p:sp>
          <p:nvSpPr>
            <p:cNvPr id="282" name="Google Shape;282;p32"/>
            <p:cNvSpPr/>
            <p:nvPr/>
          </p:nvSpPr>
          <p:spPr>
            <a:xfrm>
              <a:off x="4352863" y="1240325"/>
              <a:ext cx="1871100" cy="1514100"/>
            </a:xfrm>
            <a:prstGeom prst="roundRect">
              <a:avLst>
                <a:gd fmla="val 8672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2266FF"/>
                </a:solidFill>
              </a:endParaRPr>
            </a:p>
          </p:txBody>
        </p:sp>
      </p:grpSp>
      <p:grpSp>
        <p:nvGrpSpPr>
          <p:cNvPr id="283" name="Google Shape;283;p32"/>
          <p:cNvGrpSpPr/>
          <p:nvPr/>
        </p:nvGrpSpPr>
        <p:grpSpPr>
          <a:xfrm>
            <a:off x="4748947" y="552900"/>
            <a:ext cx="1871100" cy="2625300"/>
            <a:chOff x="4352863" y="684775"/>
            <a:chExt cx="1871100" cy="2625300"/>
          </a:xfrm>
        </p:grpSpPr>
        <p:grpSp>
          <p:nvGrpSpPr>
            <p:cNvPr id="284" name="Google Shape;284;p32"/>
            <p:cNvGrpSpPr/>
            <p:nvPr/>
          </p:nvGrpSpPr>
          <p:grpSpPr>
            <a:xfrm>
              <a:off x="4352863" y="684775"/>
              <a:ext cx="1871100" cy="2625300"/>
              <a:chOff x="2983313" y="684775"/>
              <a:chExt cx="1871100" cy="2625300"/>
            </a:xfrm>
          </p:grpSpPr>
          <p:sp>
            <p:nvSpPr>
              <p:cNvPr id="285" name="Google Shape;285;p32"/>
              <p:cNvSpPr/>
              <p:nvPr/>
            </p:nvSpPr>
            <p:spPr>
              <a:xfrm>
                <a:off x="2983313" y="684775"/>
                <a:ext cx="1871100" cy="2625300"/>
              </a:xfrm>
              <a:prstGeom prst="roundRect">
                <a:avLst>
                  <a:gd fmla="val 8672" name="adj"/>
                </a:avLst>
              </a:prstGeom>
              <a:solidFill>
                <a:srgbClr val="A4C2F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2266FF"/>
                  </a:solidFill>
                </a:endParaRPr>
              </a:p>
            </p:txBody>
          </p:sp>
          <p:sp>
            <p:nvSpPr>
              <p:cNvPr id="286" name="Google Shape;286;p32"/>
              <p:cNvSpPr/>
              <p:nvPr/>
            </p:nvSpPr>
            <p:spPr>
              <a:xfrm>
                <a:off x="2983313" y="978975"/>
                <a:ext cx="1871100" cy="2036700"/>
              </a:xfrm>
              <a:prstGeom prst="roundRect">
                <a:avLst>
                  <a:gd fmla="val 8672" name="adj"/>
                </a:avLst>
              </a:prstGeom>
              <a:solidFill>
                <a:srgbClr val="6D9EE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3C78D8"/>
                  </a:solidFill>
                </a:endParaRPr>
              </a:p>
            </p:txBody>
          </p:sp>
        </p:grpSp>
        <p:sp>
          <p:nvSpPr>
            <p:cNvPr id="287" name="Google Shape;287;p32"/>
            <p:cNvSpPr/>
            <p:nvPr/>
          </p:nvSpPr>
          <p:spPr>
            <a:xfrm>
              <a:off x="4352863" y="1240325"/>
              <a:ext cx="1871100" cy="1514100"/>
            </a:xfrm>
            <a:prstGeom prst="roundRect">
              <a:avLst>
                <a:gd fmla="val 8672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2266FF"/>
                </a:solidFill>
              </a:endParaRPr>
            </a:p>
          </p:txBody>
        </p:sp>
      </p:grpSp>
      <p:grpSp>
        <p:nvGrpSpPr>
          <p:cNvPr id="288" name="Google Shape;288;p32"/>
          <p:cNvGrpSpPr/>
          <p:nvPr/>
        </p:nvGrpSpPr>
        <p:grpSpPr>
          <a:xfrm>
            <a:off x="6757872" y="1978480"/>
            <a:ext cx="1871100" cy="2625300"/>
            <a:chOff x="4352863" y="684775"/>
            <a:chExt cx="1871100" cy="2625300"/>
          </a:xfrm>
        </p:grpSpPr>
        <p:grpSp>
          <p:nvGrpSpPr>
            <p:cNvPr id="289" name="Google Shape;289;p32"/>
            <p:cNvGrpSpPr/>
            <p:nvPr/>
          </p:nvGrpSpPr>
          <p:grpSpPr>
            <a:xfrm>
              <a:off x="4352863" y="684775"/>
              <a:ext cx="1871100" cy="2625300"/>
              <a:chOff x="2983313" y="684775"/>
              <a:chExt cx="1871100" cy="2625300"/>
            </a:xfrm>
          </p:grpSpPr>
          <p:sp>
            <p:nvSpPr>
              <p:cNvPr id="290" name="Google Shape;290;p32"/>
              <p:cNvSpPr/>
              <p:nvPr/>
            </p:nvSpPr>
            <p:spPr>
              <a:xfrm>
                <a:off x="2983313" y="684775"/>
                <a:ext cx="1871100" cy="2625300"/>
              </a:xfrm>
              <a:prstGeom prst="roundRect">
                <a:avLst>
                  <a:gd fmla="val 8672" name="adj"/>
                </a:avLst>
              </a:prstGeom>
              <a:solidFill>
                <a:srgbClr val="A4C2F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2266FF"/>
                  </a:solidFill>
                </a:endParaRPr>
              </a:p>
            </p:txBody>
          </p:sp>
          <p:sp>
            <p:nvSpPr>
              <p:cNvPr id="291" name="Google Shape;291;p32"/>
              <p:cNvSpPr/>
              <p:nvPr/>
            </p:nvSpPr>
            <p:spPr>
              <a:xfrm>
                <a:off x="2983313" y="978975"/>
                <a:ext cx="1871100" cy="2036700"/>
              </a:xfrm>
              <a:prstGeom prst="roundRect">
                <a:avLst>
                  <a:gd fmla="val 8672" name="adj"/>
                </a:avLst>
              </a:prstGeom>
              <a:solidFill>
                <a:srgbClr val="6D9EE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3C78D8"/>
                  </a:solidFill>
                </a:endParaRPr>
              </a:p>
            </p:txBody>
          </p:sp>
        </p:grpSp>
        <p:sp>
          <p:nvSpPr>
            <p:cNvPr id="292" name="Google Shape;292;p32"/>
            <p:cNvSpPr/>
            <p:nvPr/>
          </p:nvSpPr>
          <p:spPr>
            <a:xfrm>
              <a:off x="4352863" y="1240325"/>
              <a:ext cx="1871100" cy="1514100"/>
            </a:xfrm>
            <a:prstGeom prst="roundRect">
              <a:avLst>
                <a:gd fmla="val 8672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2266FF"/>
                </a:solidFill>
              </a:endParaRPr>
            </a:p>
          </p:txBody>
        </p:sp>
      </p:grpSp>
      <p:sp>
        <p:nvSpPr>
          <p:cNvPr id="293" name="Google Shape;293;p32"/>
          <p:cNvSpPr txBox="1"/>
          <p:nvPr/>
        </p:nvSpPr>
        <p:spPr>
          <a:xfrm>
            <a:off x="2632125" y="587775"/>
            <a:ext cx="16086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</a:rPr>
              <a:t>Este espaço é destinado para a definição da paleta oficial da marca. O cliente deve registrar as cores principais e complementares que representam sua</a:t>
            </a:r>
            <a:endParaRPr sz="800">
              <a:solidFill>
                <a:srgbClr val="484D54"/>
              </a:solidFill>
            </a:endParaRPr>
          </a:p>
        </p:txBody>
      </p:sp>
      <p:sp>
        <p:nvSpPr>
          <p:cNvPr id="294" name="Google Shape;294;p32"/>
          <p:cNvSpPr txBox="1"/>
          <p:nvPr/>
        </p:nvSpPr>
        <p:spPr>
          <a:xfrm>
            <a:off x="4671385" y="3228938"/>
            <a:ext cx="16086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</a:rPr>
              <a:t>Este espaço é destinado para a definição da paleta oficial da marca. O cliente deve registrar as cores principais e complementares que representam sua</a:t>
            </a:r>
            <a:endParaRPr sz="800">
              <a:solidFill>
                <a:srgbClr val="484D54"/>
              </a:solidFill>
            </a:endParaRPr>
          </a:p>
        </p:txBody>
      </p:sp>
      <p:sp>
        <p:nvSpPr>
          <p:cNvPr id="295" name="Google Shape;295;p32"/>
          <p:cNvSpPr txBox="1"/>
          <p:nvPr/>
        </p:nvSpPr>
        <p:spPr>
          <a:xfrm>
            <a:off x="6665097" y="578250"/>
            <a:ext cx="16086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</a:rPr>
              <a:t>Este espaço é destinado para a definição da paleta oficial da marca. O cliente deve registrar as cores principais e complementares que representam sua</a:t>
            </a:r>
            <a:endParaRPr sz="800">
              <a:solidFill>
                <a:srgbClr val="484D54"/>
              </a:solidFill>
            </a:endParaRPr>
          </a:p>
        </p:txBody>
      </p:sp>
      <p:sp>
        <p:nvSpPr>
          <p:cNvPr id="296" name="Google Shape;296;p32"/>
          <p:cNvSpPr txBox="1"/>
          <p:nvPr/>
        </p:nvSpPr>
        <p:spPr>
          <a:xfrm>
            <a:off x="639700" y="3358000"/>
            <a:ext cx="17544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Nossas</a:t>
            </a:r>
            <a:endParaRPr b="1" sz="30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Cores</a:t>
            </a:r>
            <a:endParaRPr b="1" sz="30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97" name="Google Shape;297;p32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8738" y="3075437"/>
            <a:ext cx="1078475" cy="43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2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5251" y="1639712"/>
            <a:ext cx="1078475" cy="43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2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1763" y="3075437"/>
            <a:ext cx="1078475" cy="43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33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33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Cores primárias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306" name="Google Shape;306;p33"/>
          <p:cNvSpPr txBox="1"/>
          <p:nvPr/>
        </p:nvSpPr>
        <p:spPr>
          <a:xfrm>
            <a:off x="622855" y="1276525"/>
            <a:ext cx="30564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deve ser utilizado para apresentar as cores principais que sustentam a identidade visual da marca. O cliente pode registrar os tons que representam diretamente seus valores centrais (ex.: confiança, inovação, seriedade, energia), incluindo seus códigos oficiais em HEX, RGB e CMYK.</a:t>
            </a:r>
            <a:endParaRPr sz="900">
              <a:solidFill>
                <a:srgbClr val="484D54"/>
              </a:solidFill>
            </a:endParaRPr>
          </a:p>
        </p:txBody>
      </p:sp>
      <p:grpSp>
        <p:nvGrpSpPr>
          <p:cNvPr id="307" name="Google Shape;307;p33"/>
          <p:cNvGrpSpPr/>
          <p:nvPr/>
        </p:nvGrpSpPr>
        <p:grpSpPr>
          <a:xfrm>
            <a:off x="4465050" y="1100323"/>
            <a:ext cx="3763592" cy="870177"/>
            <a:chOff x="4465050" y="1100323"/>
            <a:chExt cx="3763592" cy="870177"/>
          </a:xfrm>
        </p:grpSpPr>
        <p:sp>
          <p:nvSpPr>
            <p:cNvPr id="308" name="Google Shape;308;p33"/>
            <p:cNvSpPr/>
            <p:nvPr/>
          </p:nvSpPr>
          <p:spPr>
            <a:xfrm>
              <a:off x="4541259" y="1100323"/>
              <a:ext cx="3555300" cy="252300"/>
            </a:xfrm>
            <a:prstGeom prst="roundRect">
              <a:avLst>
                <a:gd fmla="val 17823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09" name="Google Shape;309;p33"/>
            <p:cNvSpPr txBox="1"/>
            <p:nvPr/>
          </p:nvSpPr>
          <p:spPr>
            <a:xfrm>
              <a:off x="4465050" y="1286650"/>
              <a:ext cx="890100" cy="28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700">
                  <a:latin typeface="Poppins"/>
                  <a:ea typeface="Poppins"/>
                  <a:cs typeface="Poppins"/>
                  <a:sym typeface="Poppins"/>
                </a:rPr>
                <a:t>Nome da Cor</a:t>
              </a:r>
              <a:endParaRPr sz="500"/>
            </a:p>
          </p:txBody>
        </p:sp>
        <p:sp>
          <p:nvSpPr>
            <p:cNvPr id="310" name="Google Shape;310;p33"/>
            <p:cNvSpPr txBox="1"/>
            <p:nvPr/>
          </p:nvSpPr>
          <p:spPr>
            <a:xfrm>
              <a:off x="5595200" y="1298025"/>
              <a:ext cx="4980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HEX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#000000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1" name="Google Shape;311;p33"/>
            <p:cNvSpPr txBox="1"/>
            <p:nvPr/>
          </p:nvSpPr>
          <p:spPr>
            <a:xfrm>
              <a:off x="6111550" y="1298025"/>
              <a:ext cx="5985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RBG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000 000 000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2" name="Google Shape;312;p33"/>
            <p:cNvSpPr txBox="1"/>
            <p:nvPr/>
          </p:nvSpPr>
          <p:spPr>
            <a:xfrm>
              <a:off x="6667408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CMYK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00% 00% 00% 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3" name="Google Shape;313;p33"/>
            <p:cNvSpPr txBox="1"/>
            <p:nvPr/>
          </p:nvSpPr>
          <p:spPr>
            <a:xfrm>
              <a:off x="7452242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HSB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000% 000% 000%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4" name="Google Shape;314;p33"/>
            <p:cNvSpPr txBox="1"/>
            <p:nvPr/>
          </p:nvSpPr>
          <p:spPr>
            <a:xfrm>
              <a:off x="4477175" y="1567900"/>
              <a:ext cx="36195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84D54"/>
                  </a:solidFill>
                </a:rPr>
                <a:t>Essas cores devem ser aplicadas de forma predominante nos materiais institucionais e digitais, garantindo consistência,</a:t>
              </a:r>
              <a:endParaRPr sz="800">
                <a:solidFill>
                  <a:srgbClr val="484D54"/>
                </a:solidFill>
              </a:endParaRPr>
            </a:p>
          </p:txBody>
        </p:sp>
      </p:grpSp>
      <p:grpSp>
        <p:nvGrpSpPr>
          <p:cNvPr id="315" name="Google Shape;315;p33"/>
          <p:cNvGrpSpPr/>
          <p:nvPr/>
        </p:nvGrpSpPr>
        <p:grpSpPr>
          <a:xfrm>
            <a:off x="4465058" y="2199533"/>
            <a:ext cx="3763592" cy="870177"/>
            <a:chOff x="4465050" y="1100323"/>
            <a:chExt cx="3763592" cy="870177"/>
          </a:xfrm>
        </p:grpSpPr>
        <p:sp>
          <p:nvSpPr>
            <p:cNvPr id="316" name="Google Shape;316;p33"/>
            <p:cNvSpPr/>
            <p:nvPr/>
          </p:nvSpPr>
          <p:spPr>
            <a:xfrm>
              <a:off x="4541259" y="1100323"/>
              <a:ext cx="3555300" cy="252300"/>
            </a:xfrm>
            <a:prstGeom prst="roundRect">
              <a:avLst>
                <a:gd fmla="val 17823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17" name="Google Shape;317;p33"/>
            <p:cNvSpPr txBox="1"/>
            <p:nvPr/>
          </p:nvSpPr>
          <p:spPr>
            <a:xfrm>
              <a:off x="4465050" y="1286650"/>
              <a:ext cx="890100" cy="28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700">
                  <a:latin typeface="Poppins"/>
                  <a:ea typeface="Poppins"/>
                  <a:cs typeface="Poppins"/>
                  <a:sym typeface="Poppins"/>
                </a:rPr>
                <a:t>Nome da Cor</a:t>
              </a:r>
              <a:endParaRPr sz="500"/>
            </a:p>
          </p:txBody>
        </p:sp>
        <p:sp>
          <p:nvSpPr>
            <p:cNvPr id="318" name="Google Shape;318;p33"/>
            <p:cNvSpPr txBox="1"/>
            <p:nvPr/>
          </p:nvSpPr>
          <p:spPr>
            <a:xfrm>
              <a:off x="5595200" y="1298025"/>
              <a:ext cx="4980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HEX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#000000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9" name="Google Shape;319;p33"/>
            <p:cNvSpPr txBox="1"/>
            <p:nvPr/>
          </p:nvSpPr>
          <p:spPr>
            <a:xfrm>
              <a:off x="6111550" y="1298025"/>
              <a:ext cx="5985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RBG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000 000 000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0" name="Google Shape;320;p33"/>
            <p:cNvSpPr txBox="1"/>
            <p:nvPr/>
          </p:nvSpPr>
          <p:spPr>
            <a:xfrm>
              <a:off x="6667408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CMYK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00% 00% 00% 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1" name="Google Shape;321;p33"/>
            <p:cNvSpPr txBox="1"/>
            <p:nvPr/>
          </p:nvSpPr>
          <p:spPr>
            <a:xfrm>
              <a:off x="7452242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HSB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000% 000% 000%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2" name="Google Shape;322;p33"/>
            <p:cNvSpPr txBox="1"/>
            <p:nvPr/>
          </p:nvSpPr>
          <p:spPr>
            <a:xfrm>
              <a:off x="4477175" y="1567900"/>
              <a:ext cx="36195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84D54"/>
                  </a:solidFill>
                </a:rPr>
                <a:t>Essas cores devem ser aplicadas de forma predominante nos materiais institucionais e digitais, garantindo consistência,</a:t>
              </a:r>
              <a:endParaRPr sz="800">
                <a:solidFill>
                  <a:srgbClr val="484D54"/>
                </a:solidFill>
              </a:endParaRPr>
            </a:p>
          </p:txBody>
        </p:sp>
      </p:grpSp>
      <p:grpSp>
        <p:nvGrpSpPr>
          <p:cNvPr id="323" name="Google Shape;323;p33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324" name="Google Shape;324;p33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25" name="Google Shape;325;p33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26" name="Google Shape;326;p33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27" name="Google Shape;327;p33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28" name="Google Shape;328;p33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p34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34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Cores secundárias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335" name="Google Shape;335;p34"/>
          <p:cNvSpPr txBox="1"/>
          <p:nvPr/>
        </p:nvSpPr>
        <p:spPr>
          <a:xfrm>
            <a:off x="622855" y="1276525"/>
            <a:ext cx="30564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é destinado para registrar as cores complementares da marca. O cliente pode definir tons que reforçam a paleta primária, trazendo flexibilidade e variedade para composições gráficas.</a:t>
            </a:r>
            <a:endParaRPr sz="900">
              <a:solidFill>
                <a:srgbClr val="484D54"/>
              </a:solidFill>
            </a:endParaRPr>
          </a:p>
        </p:txBody>
      </p:sp>
      <p:grpSp>
        <p:nvGrpSpPr>
          <p:cNvPr id="336" name="Google Shape;336;p34"/>
          <p:cNvGrpSpPr/>
          <p:nvPr/>
        </p:nvGrpSpPr>
        <p:grpSpPr>
          <a:xfrm>
            <a:off x="4465050" y="1100323"/>
            <a:ext cx="3763592" cy="870177"/>
            <a:chOff x="4465050" y="1100323"/>
            <a:chExt cx="3763592" cy="870177"/>
          </a:xfrm>
        </p:grpSpPr>
        <p:sp>
          <p:nvSpPr>
            <p:cNvPr id="337" name="Google Shape;337;p34"/>
            <p:cNvSpPr/>
            <p:nvPr/>
          </p:nvSpPr>
          <p:spPr>
            <a:xfrm>
              <a:off x="4541259" y="1100323"/>
              <a:ext cx="3555300" cy="252300"/>
            </a:xfrm>
            <a:prstGeom prst="roundRect">
              <a:avLst>
                <a:gd fmla="val 17823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38" name="Google Shape;338;p34"/>
            <p:cNvSpPr txBox="1"/>
            <p:nvPr/>
          </p:nvSpPr>
          <p:spPr>
            <a:xfrm>
              <a:off x="4465050" y="1286650"/>
              <a:ext cx="890100" cy="28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700">
                  <a:latin typeface="Poppins"/>
                  <a:ea typeface="Poppins"/>
                  <a:cs typeface="Poppins"/>
                  <a:sym typeface="Poppins"/>
                </a:rPr>
                <a:t>Nome da Cor</a:t>
              </a:r>
              <a:endParaRPr sz="500"/>
            </a:p>
          </p:txBody>
        </p:sp>
        <p:sp>
          <p:nvSpPr>
            <p:cNvPr id="339" name="Google Shape;339;p34"/>
            <p:cNvSpPr txBox="1"/>
            <p:nvPr/>
          </p:nvSpPr>
          <p:spPr>
            <a:xfrm>
              <a:off x="5595200" y="1298025"/>
              <a:ext cx="4980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HEX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#000000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0" name="Google Shape;340;p34"/>
            <p:cNvSpPr txBox="1"/>
            <p:nvPr/>
          </p:nvSpPr>
          <p:spPr>
            <a:xfrm>
              <a:off x="6111550" y="1298025"/>
              <a:ext cx="5985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RBG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000 000 000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1" name="Google Shape;341;p34"/>
            <p:cNvSpPr txBox="1"/>
            <p:nvPr/>
          </p:nvSpPr>
          <p:spPr>
            <a:xfrm>
              <a:off x="6667408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CMYK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00% 00% 00% 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2" name="Google Shape;342;p34"/>
            <p:cNvSpPr txBox="1"/>
            <p:nvPr/>
          </p:nvSpPr>
          <p:spPr>
            <a:xfrm>
              <a:off x="7452242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HSB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000% 000% 000%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3" name="Google Shape;343;p34"/>
            <p:cNvSpPr txBox="1"/>
            <p:nvPr/>
          </p:nvSpPr>
          <p:spPr>
            <a:xfrm>
              <a:off x="4477175" y="1567900"/>
              <a:ext cx="36195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84D54"/>
                  </a:solidFill>
                </a:rPr>
                <a:t>Essas cores devem ser aplicadas de forma predominante nos materiais institucionais e digitais, garantindo consistência,</a:t>
              </a:r>
              <a:endParaRPr sz="800">
                <a:solidFill>
                  <a:srgbClr val="484D54"/>
                </a:solidFill>
              </a:endParaRPr>
            </a:p>
          </p:txBody>
        </p:sp>
      </p:grpSp>
      <p:grpSp>
        <p:nvGrpSpPr>
          <p:cNvPr id="344" name="Google Shape;344;p34"/>
          <p:cNvGrpSpPr/>
          <p:nvPr/>
        </p:nvGrpSpPr>
        <p:grpSpPr>
          <a:xfrm>
            <a:off x="4465058" y="2199533"/>
            <a:ext cx="3763592" cy="870177"/>
            <a:chOff x="4465050" y="1100323"/>
            <a:chExt cx="3763592" cy="870177"/>
          </a:xfrm>
        </p:grpSpPr>
        <p:sp>
          <p:nvSpPr>
            <p:cNvPr id="345" name="Google Shape;345;p34"/>
            <p:cNvSpPr/>
            <p:nvPr/>
          </p:nvSpPr>
          <p:spPr>
            <a:xfrm>
              <a:off x="4541259" y="1100323"/>
              <a:ext cx="3555300" cy="252300"/>
            </a:xfrm>
            <a:prstGeom prst="roundRect">
              <a:avLst>
                <a:gd fmla="val 17823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46" name="Google Shape;346;p34"/>
            <p:cNvSpPr txBox="1"/>
            <p:nvPr/>
          </p:nvSpPr>
          <p:spPr>
            <a:xfrm>
              <a:off x="4465050" y="1286650"/>
              <a:ext cx="890100" cy="28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700">
                  <a:latin typeface="Poppins"/>
                  <a:ea typeface="Poppins"/>
                  <a:cs typeface="Poppins"/>
                  <a:sym typeface="Poppins"/>
                </a:rPr>
                <a:t>Nome da Cor</a:t>
              </a:r>
              <a:endParaRPr sz="500"/>
            </a:p>
          </p:txBody>
        </p:sp>
        <p:sp>
          <p:nvSpPr>
            <p:cNvPr id="347" name="Google Shape;347;p34"/>
            <p:cNvSpPr txBox="1"/>
            <p:nvPr/>
          </p:nvSpPr>
          <p:spPr>
            <a:xfrm>
              <a:off x="5595200" y="1298025"/>
              <a:ext cx="4980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HEX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#000000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8" name="Google Shape;348;p34"/>
            <p:cNvSpPr txBox="1"/>
            <p:nvPr/>
          </p:nvSpPr>
          <p:spPr>
            <a:xfrm>
              <a:off x="6111550" y="1298025"/>
              <a:ext cx="5985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RBG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000 000 000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9" name="Google Shape;349;p34"/>
            <p:cNvSpPr txBox="1"/>
            <p:nvPr/>
          </p:nvSpPr>
          <p:spPr>
            <a:xfrm>
              <a:off x="6667408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CMYK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00% 00% 00% 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50" name="Google Shape;350;p34"/>
            <p:cNvSpPr txBox="1"/>
            <p:nvPr/>
          </p:nvSpPr>
          <p:spPr>
            <a:xfrm>
              <a:off x="7452242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HSB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000% 000% 000%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51" name="Google Shape;351;p34"/>
            <p:cNvSpPr txBox="1"/>
            <p:nvPr/>
          </p:nvSpPr>
          <p:spPr>
            <a:xfrm>
              <a:off x="4477175" y="1567900"/>
              <a:ext cx="36195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84D54"/>
                  </a:solidFill>
                </a:rPr>
                <a:t>Essas cores devem ser aplicadas de forma predominante nos materiais institucionais e digitais, garantindo consistência,</a:t>
              </a:r>
              <a:endParaRPr sz="800">
                <a:solidFill>
                  <a:srgbClr val="484D54"/>
                </a:solidFill>
              </a:endParaRPr>
            </a:p>
          </p:txBody>
        </p:sp>
      </p:grpSp>
      <p:grpSp>
        <p:nvGrpSpPr>
          <p:cNvPr id="352" name="Google Shape;352;p34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353" name="Google Shape;353;p34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54" name="Google Shape;354;p34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55" name="Google Shape;355;p34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56" name="Google Shape;356;p34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57" name="Google Shape;357;p34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Google Shape;362;p35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35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Cores Neutras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364" name="Google Shape;364;p35"/>
          <p:cNvSpPr txBox="1"/>
          <p:nvPr/>
        </p:nvSpPr>
        <p:spPr>
          <a:xfrm>
            <a:off x="622855" y="1276525"/>
            <a:ext cx="30564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Este espaço deve ser utilizado para definir os tons de base que equilibram a identidade visual da marca. O cliente pode registrar aqui cores como cinzas, brancos e pretos, incluindo seus códigos oficiais (HEX, RGB, CMYK), que servirão de suporte para as aplicações visuais.</a:t>
            </a:r>
            <a:endParaRPr sz="900">
              <a:solidFill>
                <a:srgbClr val="484D54"/>
              </a:solidFill>
            </a:endParaRPr>
          </a:p>
        </p:txBody>
      </p:sp>
      <p:grpSp>
        <p:nvGrpSpPr>
          <p:cNvPr id="365" name="Google Shape;365;p35"/>
          <p:cNvGrpSpPr/>
          <p:nvPr/>
        </p:nvGrpSpPr>
        <p:grpSpPr>
          <a:xfrm>
            <a:off x="4465050" y="1100323"/>
            <a:ext cx="3763592" cy="870177"/>
            <a:chOff x="4465050" y="1100323"/>
            <a:chExt cx="3763592" cy="870177"/>
          </a:xfrm>
        </p:grpSpPr>
        <p:sp>
          <p:nvSpPr>
            <p:cNvPr id="366" name="Google Shape;366;p35"/>
            <p:cNvSpPr/>
            <p:nvPr/>
          </p:nvSpPr>
          <p:spPr>
            <a:xfrm>
              <a:off x="4541259" y="1100323"/>
              <a:ext cx="3555300" cy="252300"/>
            </a:xfrm>
            <a:prstGeom prst="roundRect">
              <a:avLst>
                <a:gd fmla="val 17823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67" name="Google Shape;367;p35"/>
            <p:cNvSpPr txBox="1"/>
            <p:nvPr/>
          </p:nvSpPr>
          <p:spPr>
            <a:xfrm>
              <a:off x="4465050" y="1286650"/>
              <a:ext cx="890100" cy="28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700">
                  <a:latin typeface="Poppins"/>
                  <a:ea typeface="Poppins"/>
                  <a:cs typeface="Poppins"/>
                  <a:sym typeface="Poppins"/>
                </a:rPr>
                <a:t>Nome da Cor</a:t>
              </a:r>
              <a:endParaRPr sz="500"/>
            </a:p>
          </p:txBody>
        </p:sp>
        <p:sp>
          <p:nvSpPr>
            <p:cNvPr id="368" name="Google Shape;368;p35"/>
            <p:cNvSpPr txBox="1"/>
            <p:nvPr/>
          </p:nvSpPr>
          <p:spPr>
            <a:xfrm>
              <a:off x="5595200" y="1298025"/>
              <a:ext cx="4980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HEX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#000000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69" name="Google Shape;369;p35"/>
            <p:cNvSpPr txBox="1"/>
            <p:nvPr/>
          </p:nvSpPr>
          <p:spPr>
            <a:xfrm>
              <a:off x="6111550" y="1298025"/>
              <a:ext cx="5985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RBG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000 000 000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70" name="Google Shape;370;p35"/>
            <p:cNvSpPr txBox="1"/>
            <p:nvPr/>
          </p:nvSpPr>
          <p:spPr>
            <a:xfrm>
              <a:off x="6667408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CMYK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00% 00% 00% 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71" name="Google Shape;371;p35"/>
            <p:cNvSpPr txBox="1"/>
            <p:nvPr/>
          </p:nvSpPr>
          <p:spPr>
            <a:xfrm>
              <a:off x="7452242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HSB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000% 000% 000%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72" name="Google Shape;372;p35"/>
            <p:cNvSpPr txBox="1"/>
            <p:nvPr/>
          </p:nvSpPr>
          <p:spPr>
            <a:xfrm>
              <a:off x="4477175" y="1567900"/>
              <a:ext cx="36195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84D54"/>
                  </a:solidFill>
                </a:rPr>
                <a:t>Essas cores devem ser aplicadas de forma predominante nos materiais institucionais e digitais, garantindo consistência,</a:t>
              </a:r>
              <a:endParaRPr sz="800">
                <a:solidFill>
                  <a:srgbClr val="484D54"/>
                </a:solidFill>
              </a:endParaRPr>
            </a:p>
          </p:txBody>
        </p:sp>
      </p:grpSp>
      <p:grpSp>
        <p:nvGrpSpPr>
          <p:cNvPr id="373" name="Google Shape;373;p35"/>
          <p:cNvGrpSpPr/>
          <p:nvPr/>
        </p:nvGrpSpPr>
        <p:grpSpPr>
          <a:xfrm>
            <a:off x="4465058" y="2199533"/>
            <a:ext cx="3763592" cy="870177"/>
            <a:chOff x="4465050" y="1100323"/>
            <a:chExt cx="3763592" cy="870177"/>
          </a:xfrm>
        </p:grpSpPr>
        <p:sp>
          <p:nvSpPr>
            <p:cNvPr id="374" name="Google Shape;374;p35"/>
            <p:cNvSpPr/>
            <p:nvPr/>
          </p:nvSpPr>
          <p:spPr>
            <a:xfrm>
              <a:off x="4541259" y="1100323"/>
              <a:ext cx="3555300" cy="252300"/>
            </a:xfrm>
            <a:prstGeom prst="roundRect">
              <a:avLst>
                <a:gd fmla="val 17823" name="adj"/>
              </a:avLst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00050A"/>
                </a:solidFill>
              </a:endParaRPr>
            </a:p>
          </p:txBody>
        </p:sp>
        <p:sp>
          <p:nvSpPr>
            <p:cNvPr id="375" name="Google Shape;375;p35"/>
            <p:cNvSpPr txBox="1"/>
            <p:nvPr/>
          </p:nvSpPr>
          <p:spPr>
            <a:xfrm>
              <a:off x="4465050" y="1286650"/>
              <a:ext cx="890100" cy="28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700">
                  <a:latin typeface="Poppins"/>
                  <a:ea typeface="Poppins"/>
                  <a:cs typeface="Poppins"/>
                  <a:sym typeface="Poppins"/>
                </a:rPr>
                <a:t>Nome da Cor</a:t>
              </a:r>
              <a:endParaRPr sz="500"/>
            </a:p>
          </p:txBody>
        </p:sp>
        <p:sp>
          <p:nvSpPr>
            <p:cNvPr id="376" name="Google Shape;376;p35"/>
            <p:cNvSpPr txBox="1"/>
            <p:nvPr/>
          </p:nvSpPr>
          <p:spPr>
            <a:xfrm>
              <a:off x="5595200" y="1298025"/>
              <a:ext cx="4980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HEX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#000000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77" name="Google Shape;377;p35"/>
            <p:cNvSpPr txBox="1"/>
            <p:nvPr/>
          </p:nvSpPr>
          <p:spPr>
            <a:xfrm>
              <a:off x="6111550" y="1298025"/>
              <a:ext cx="5985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RBG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000 000 000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78" name="Google Shape;378;p35"/>
            <p:cNvSpPr txBox="1"/>
            <p:nvPr/>
          </p:nvSpPr>
          <p:spPr>
            <a:xfrm>
              <a:off x="6667408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CMYK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00% 00% 00% 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79" name="Google Shape;379;p35"/>
            <p:cNvSpPr txBox="1"/>
            <p:nvPr/>
          </p:nvSpPr>
          <p:spPr>
            <a:xfrm>
              <a:off x="7452242" y="1298025"/>
              <a:ext cx="7764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500">
                  <a:latin typeface="Poppins Medium"/>
                  <a:ea typeface="Poppins Medium"/>
                  <a:cs typeface="Poppins Medium"/>
                  <a:sym typeface="Poppins Medium"/>
                </a:rPr>
                <a:t>HSB</a:t>
              </a:r>
              <a:endParaRPr sz="500">
                <a:latin typeface="Poppins Medium"/>
                <a:ea typeface="Poppins Medium"/>
                <a:cs typeface="Poppins Medium"/>
                <a:sym typeface="Poppins Medium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500">
                  <a:latin typeface="Poppins"/>
                  <a:ea typeface="Poppins"/>
                  <a:cs typeface="Poppins"/>
                  <a:sym typeface="Poppins"/>
                </a:rPr>
                <a:t>000% 000% 000%</a:t>
              </a:r>
              <a:endParaRPr b="1" sz="5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80" name="Google Shape;380;p35"/>
            <p:cNvSpPr txBox="1"/>
            <p:nvPr/>
          </p:nvSpPr>
          <p:spPr>
            <a:xfrm>
              <a:off x="4477175" y="1567900"/>
              <a:ext cx="36195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00">
                  <a:solidFill>
                    <a:srgbClr val="484D54"/>
                  </a:solidFill>
                </a:rPr>
                <a:t>Essas cores devem ser aplicadas de forma predominante nos materiais institucionais e digitais, garantindo consistência,</a:t>
              </a:r>
              <a:endParaRPr sz="800">
                <a:solidFill>
                  <a:srgbClr val="484D54"/>
                </a:solidFill>
              </a:endParaRPr>
            </a:p>
          </p:txBody>
        </p:sp>
      </p:grpSp>
      <p:grpSp>
        <p:nvGrpSpPr>
          <p:cNvPr id="381" name="Google Shape;381;p35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382" name="Google Shape;382;p35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83" name="Google Shape;383;p35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84" name="Google Shape;384;p35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85" name="Google Shape;385;p35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86" name="Google Shape;386;p35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Google Shape;39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36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Tipografia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3" name="Google Shape;393;p36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94" name="Google Shape;394;p36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395" name="Google Shape;395;p36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36"/>
          <p:cNvSpPr txBox="1"/>
          <p:nvPr/>
        </p:nvSpPr>
        <p:spPr>
          <a:xfrm>
            <a:off x="2216300" y="2744275"/>
            <a:ext cx="4711500" cy="5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 tipografia do (marca) combina clareza e estilo, reforçando sua identidade visual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38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38"/>
          <p:cNvSpPr/>
          <p:nvPr/>
        </p:nvSpPr>
        <p:spPr>
          <a:xfrm rot="10800000">
            <a:off x="85906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408" name="Google Shape;408;p38"/>
          <p:cNvSpPr txBox="1"/>
          <p:nvPr/>
        </p:nvSpPr>
        <p:spPr>
          <a:xfrm>
            <a:off x="4598516" y="154393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Nome da fonte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409" name="Google Shape;409;p38"/>
          <p:cNvSpPr txBox="1"/>
          <p:nvPr/>
        </p:nvSpPr>
        <p:spPr>
          <a:xfrm>
            <a:off x="4598516" y="1831935"/>
            <a:ext cx="30564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é destinado para registrar as fontes oficiais da marca. O cliente deve indicar a tipografia principal e a tipografia de apoio, descrevendo como cada uma deve ser utilizada em títulos, subtítulos e textos corridos.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0" name="Google Shape;410;p38"/>
          <p:cNvSpPr txBox="1"/>
          <p:nvPr/>
        </p:nvSpPr>
        <p:spPr>
          <a:xfrm>
            <a:off x="4598516" y="2954619"/>
            <a:ext cx="3618900" cy="7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 B C D E F G H I J K L M N O P Q R S T U V W X Y Z</a:t>
            </a:r>
            <a:endParaRPr b="1" sz="1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1" name="Google Shape;411;p38"/>
          <p:cNvSpPr txBox="1"/>
          <p:nvPr/>
        </p:nvSpPr>
        <p:spPr>
          <a:xfrm>
            <a:off x="4598516" y="3692724"/>
            <a:ext cx="3618900" cy="7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 b c d e f g h i j k l m n o p q r s t u v w x y z</a:t>
            </a:r>
            <a:endParaRPr b="1" sz="1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2" name="Google Shape;412;p38"/>
          <p:cNvSpPr txBox="1"/>
          <p:nvPr/>
        </p:nvSpPr>
        <p:spPr>
          <a:xfrm>
            <a:off x="615573" y="448730"/>
            <a:ext cx="3916200" cy="25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75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Aa</a:t>
            </a:r>
            <a:endParaRPr b="1" sz="175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413" name="Google Shape;413;p38"/>
          <p:cNvCxnSpPr/>
          <p:nvPr/>
        </p:nvCxnSpPr>
        <p:spPr>
          <a:xfrm>
            <a:off x="3165143" y="2863425"/>
            <a:ext cx="1076700" cy="491100"/>
          </a:xfrm>
          <a:prstGeom prst="bentConnector3">
            <a:avLst>
              <a:gd fmla="val 1098" name="adj1"/>
            </a:avLst>
          </a:prstGeom>
          <a:noFill/>
          <a:ln cap="flat" cmpd="sng" w="19050">
            <a:solidFill>
              <a:srgbClr val="000914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414" name="Google Shape;414;p38"/>
          <p:cNvCxnSpPr/>
          <p:nvPr/>
        </p:nvCxnSpPr>
        <p:spPr>
          <a:xfrm>
            <a:off x="1542718" y="2863425"/>
            <a:ext cx="2722800" cy="1212900"/>
          </a:xfrm>
          <a:prstGeom prst="bentConnector3">
            <a:avLst>
              <a:gd fmla="val 268" name="adj1"/>
            </a:avLst>
          </a:prstGeom>
          <a:noFill/>
          <a:ln cap="flat" cmpd="sng" w="19050">
            <a:solidFill>
              <a:srgbClr val="000914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415" name="Google Shape;415;p38"/>
          <p:cNvSpPr txBox="1"/>
          <p:nvPr/>
        </p:nvSpPr>
        <p:spPr>
          <a:xfrm>
            <a:off x="4265525" y="2955279"/>
            <a:ext cx="3786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rgbClr val="000914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[</a:t>
            </a:r>
            <a:endParaRPr sz="3600">
              <a:solidFill>
                <a:srgbClr val="000914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416" name="Google Shape;416;p38"/>
          <p:cNvSpPr txBox="1"/>
          <p:nvPr/>
        </p:nvSpPr>
        <p:spPr>
          <a:xfrm>
            <a:off x="4265525" y="3689284"/>
            <a:ext cx="3786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rgbClr val="000914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[</a:t>
            </a:r>
            <a:endParaRPr sz="3600">
              <a:solidFill>
                <a:srgbClr val="000914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39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39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Uso da fonte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423" name="Google Shape;423;p39"/>
          <p:cNvSpPr txBox="1"/>
          <p:nvPr/>
        </p:nvSpPr>
        <p:spPr>
          <a:xfrm>
            <a:off x="622855" y="1276525"/>
            <a:ext cx="30564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orientar como a tipografia da marca deve ser aplicada em diferentes contextos. O cliente pode registrar aqui quando utilizar a fonte principal (ex.: títulos, manchetes e destaques) e quando aplicar a fonte secundária (ex.: textos corridos, legendas e conteúdos explicativos).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24" name="Google Shape;424;p39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425" name="Google Shape;425;p39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6" name="Google Shape;426;p39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7" name="Google Shape;427;p39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8" name="Google Shape;428;p39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9" name="Google Shape;429;p39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430" name="Google Shape;430;p39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431" name="Google Shape;431;p39"/>
          <p:cNvSpPr txBox="1"/>
          <p:nvPr/>
        </p:nvSpPr>
        <p:spPr>
          <a:xfrm>
            <a:off x="4266550" y="1213575"/>
            <a:ext cx="1553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Manchetes</a:t>
            </a:r>
            <a:endParaRPr sz="500"/>
          </a:p>
        </p:txBody>
      </p:sp>
      <p:sp>
        <p:nvSpPr>
          <p:cNvPr id="432" name="Google Shape;432;p39"/>
          <p:cNvSpPr txBox="1"/>
          <p:nvPr/>
        </p:nvSpPr>
        <p:spPr>
          <a:xfrm>
            <a:off x="4266575" y="2174600"/>
            <a:ext cx="1553100" cy="5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Frases contendo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(nome da marca)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3" name="Google Shape;433;p39"/>
          <p:cNvSpPr txBox="1"/>
          <p:nvPr/>
        </p:nvSpPr>
        <p:spPr>
          <a:xfrm>
            <a:off x="4266575" y="3019716"/>
            <a:ext cx="1553100" cy="5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Listas alinhadas a esquerda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4" name="Google Shape;434;p39"/>
          <p:cNvSpPr txBox="1"/>
          <p:nvPr/>
        </p:nvSpPr>
        <p:spPr>
          <a:xfrm>
            <a:off x="5961878" y="870800"/>
            <a:ext cx="24483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7000">
                <a:latin typeface="Poppins"/>
                <a:ea typeface="Poppins"/>
                <a:cs typeface="Poppins"/>
                <a:sym typeface="Poppins"/>
              </a:rPr>
              <a:t>Olá</a:t>
            </a:r>
            <a:endParaRPr sz="7000"/>
          </a:p>
        </p:txBody>
      </p:sp>
      <p:sp>
        <p:nvSpPr>
          <p:cNvPr id="435" name="Google Shape;435;p39"/>
          <p:cNvSpPr txBox="1"/>
          <p:nvPr/>
        </p:nvSpPr>
        <p:spPr>
          <a:xfrm>
            <a:off x="5961878" y="2093775"/>
            <a:ext cx="19023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</a:t>
            </a:r>
            <a:r>
              <a:rPr b="1" lang="pt-BR" sz="1200">
                <a:latin typeface="Poppins"/>
                <a:ea typeface="Poppins"/>
                <a:cs typeface="Poppins"/>
                <a:sym typeface="Poppins"/>
              </a:rPr>
              <a:t>(marca)</a:t>
            </a:r>
            <a:r>
              <a:rPr lang="pt-BR" sz="12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 é a chave para escalar o seu negócio</a:t>
            </a:r>
            <a:endParaRPr sz="12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6" name="Google Shape;436;p39"/>
          <p:cNvSpPr txBox="1"/>
          <p:nvPr/>
        </p:nvSpPr>
        <p:spPr>
          <a:xfrm>
            <a:off x="5961875" y="2940991"/>
            <a:ext cx="1902300" cy="9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latin typeface="Poppins"/>
                <a:ea typeface="Poppins"/>
                <a:cs typeface="Poppins"/>
                <a:sym typeface="Poppins"/>
              </a:rPr>
              <a:t>um</a:t>
            </a:r>
            <a:endParaRPr b="1" sz="16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latin typeface="Poppins"/>
                <a:ea typeface="Poppins"/>
                <a:cs typeface="Poppins"/>
                <a:sym typeface="Poppins"/>
              </a:rPr>
              <a:t>dois</a:t>
            </a:r>
            <a:endParaRPr b="1" sz="16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latin typeface="Poppins"/>
                <a:ea typeface="Poppins"/>
                <a:cs typeface="Poppins"/>
                <a:sym typeface="Poppins"/>
              </a:rPr>
              <a:t>três</a:t>
            </a:r>
            <a:endParaRPr b="1" sz="1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Google Shape;441;p40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40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Fonte secundária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443" name="Google Shape;443;p40"/>
          <p:cNvSpPr txBox="1"/>
          <p:nvPr/>
        </p:nvSpPr>
        <p:spPr>
          <a:xfrm>
            <a:off x="622850" y="1276525"/>
            <a:ext cx="3056400" cy="201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a tipografia de apoio da marca. O cliente pode definir aqui a fonte complementar, geralmente escolhida por sua legibilidade e versatilidade, ideal para textos corridos, legendas, descrições e materiais explicativos.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fonte secundária deve equilibrar visualmente a principal, mantendo harmonia e clareza na comunicação. Seu papel é assegurar conforto na leitura e consistência na aplicação da identidade em diferentes formatos e plataformas.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44" name="Google Shape;444;p40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445" name="Google Shape;445;p40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46" name="Google Shape;446;p40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47" name="Google Shape;447;p40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48" name="Google Shape;448;p40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49" name="Google Shape;449;p40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450" name="Google Shape;450;p40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451" name="Google Shape;451;p40"/>
          <p:cNvSpPr txBox="1"/>
          <p:nvPr/>
        </p:nvSpPr>
        <p:spPr>
          <a:xfrm>
            <a:off x="4436041" y="955144"/>
            <a:ext cx="3618900" cy="7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 B C D E F G H I J K L M N O P Q R S T U V W X Y Z</a:t>
            </a:r>
            <a:endParaRPr b="1" sz="1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2" name="Google Shape;452;p40"/>
          <p:cNvSpPr txBox="1"/>
          <p:nvPr/>
        </p:nvSpPr>
        <p:spPr>
          <a:xfrm>
            <a:off x="4436041" y="1693249"/>
            <a:ext cx="3618900" cy="7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 b c d e f g h i j k l m n o p q r s t u v w x y z</a:t>
            </a:r>
            <a:endParaRPr sz="1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" name="Google Shape;457;p41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41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Combinação de fontes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459" name="Google Shape;459;p41"/>
          <p:cNvSpPr txBox="1"/>
          <p:nvPr/>
        </p:nvSpPr>
        <p:spPr>
          <a:xfrm>
            <a:off x="622850" y="1276525"/>
            <a:ext cx="3056400" cy="201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é destinado para explicar como a fonte principal e a fonte secundária devem ser utilizadas em conjunto. O cliente pode registrar aqui as regras de hierarquia tipográfica, definindo aplicações como títulos, subtítulos, corpo de texto e elementos de apoio.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objetivo desta seção é mostrar como a combinação das fontes cria equilíbrio e consistência, reforçando a identidade da marca e garantindo clareza na comunicação em qualquer contexto visual.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60" name="Google Shape;460;p41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461" name="Google Shape;461;p41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62" name="Google Shape;462;p41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63" name="Google Shape;463;p41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64" name="Google Shape;464;p41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65" name="Google Shape;465;p41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466" name="Google Shape;466;p41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467" name="Google Shape;467;p41"/>
          <p:cNvSpPr txBox="1"/>
          <p:nvPr/>
        </p:nvSpPr>
        <p:spPr>
          <a:xfrm>
            <a:off x="4266550" y="936856"/>
            <a:ext cx="15531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Textos logos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Poppins"/>
                <a:ea typeface="Poppins"/>
                <a:cs typeface="Poppins"/>
                <a:sym typeface="Poppins"/>
              </a:rPr>
              <a:t>Subtítulo (fonte, 00px)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8" name="Google Shape;468;p41"/>
          <p:cNvSpPr txBox="1"/>
          <p:nvPr/>
        </p:nvSpPr>
        <p:spPr>
          <a:xfrm>
            <a:off x="4266550" y="1759256"/>
            <a:ext cx="15531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Corpo de texto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Poppins"/>
                <a:ea typeface="Poppins"/>
                <a:cs typeface="Poppins"/>
                <a:sym typeface="Poppins"/>
              </a:rPr>
              <a:t>(fonte, 00px)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9" name="Google Shape;469;p41"/>
          <p:cNvSpPr txBox="1"/>
          <p:nvPr/>
        </p:nvSpPr>
        <p:spPr>
          <a:xfrm>
            <a:off x="4266550" y="2675231"/>
            <a:ext cx="15531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Textos de apoio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Poppins"/>
                <a:ea typeface="Poppins"/>
                <a:cs typeface="Poppins"/>
                <a:sym typeface="Poppins"/>
              </a:rPr>
              <a:t>Subtítulo </a:t>
            </a:r>
            <a:r>
              <a:rPr lang="pt-BR" sz="900">
                <a:latin typeface="Poppins"/>
                <a:ea typeface="Poppins"/>
                <a:cs typeface="Poppins"/>
                <a:sym typeface="Poppins"/>
              </a:rPr>
              <a:t>(fonte, 00px)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0" name="Google Shape;470;p41"/>
          <p:cNvSpPr txBox="1"/>
          <p:nvPr/>
        </p:nvSpPr>
        <p:spPr>
          <a:xfrm>
            <a:off x="4266550" y="3162131"/>
            <a:ext cx="15531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Corpo do Texto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latin typeface="Poppins"/>
                <a:ea typeface="Poppins"/>
                <a:cs typeface="Poppins"/>
                <a:sym typeface="Poppins"/>
              </a:rPr>
              <a:t>(fonte, 00px)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1" name="Google Shape;471;p41"/>
          <p:cNvSpPr txBox="1"/>
          <p:nvPr/>
        </p:nvSpPr>
        <p:spPr>
          <a:xfrm>
            <a:off x="5970675" y="936856"/>
            <a:ext cx="2389200" cy="8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Por que uma </a:t>
            </a:r>
            <a:r>
              <a:rPr b="1" lang="pt-BR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identidade visual forte</a:t>
            </a:r>
            <a:r>
              <a:rPr b="1" lang="pt-BR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é essencial para PMEs</a:t>
            </a:r>
            <a:endParaRPr b="1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2" name="Google Shape;472;p41"/>
          <p:cNvSpPr txBox="1"/>
          <p:nvPr/>
        </p:nvSpPr>
        <p:spPr>
          <a:xfrm>
            <a:off x="5970673" y="1759256"/>
            <a:ext cx="23457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Uma identidade visual bem desenvolvida é o primeiro passo para uma marca se destacar no mercado competitivo.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3" name="Google Shape;473;p41"/>
          <p:cNvSpPr txBox="1"/>
          <p:nvPr/>
        </p:nvSpPr>
        <p:spPr>
          <a:xfrm>
            <a:off x="5970675" y="2675231"/>
            <a:ext cx="2389200" cy="8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0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Como a </a:t>
            </a:r>
            <a:r>
              <a:rPr b="1" lang="pt-BR" sz="10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(marca)</a:t>
            </a:r>
            <a:r>
              <a:rPr b="1" lang="pt-BR" sz="10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pode</a:t>
            </a:r>
            <a:endParaRPr b="1" sz="10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ajudar sua marca</a:t>
            </a:r>
            <a:endParaRPr b="1" sz="10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4" name="Google Shape;474;p41"/>
          <p:cNvSpPr txBox="1"/>
          <p:nvPr/>
        </p:nvSpPr>
        <p:spPr>
          <a:xfrm>
            <a:off x="5970673" y="3155428"/>
            <a:ext cx="23457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Nossa equipe especializada combina design inovador e tecnologia de ponta para criar soluções personalizadas para sua empresa.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/>
          <p:nvPr/>
        </p:nvSpPr>
        <p:spPr>
          <a:xfrm>
            <a:off x="0" y="1482750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4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Essencial para</a:t>
            </a:r>
            <a:endParaRPr b="1" sz="44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4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sua marca</a:t>
            </a:r>
            <a:endParaRPr b="1" sz="44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" name="Google Shape;69;p15"/>
          <p:cNvSpPr txBox="1"/>
          <p:nvPr/>
        </p:nvSpPr>
        <p:spPr>
          <a:xfrm>
            <a:off x="1430750" y="2744275"/>
            <a:ext cx="6282600" cy="5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Oriente sua comunicação com diretrizes claras que refletem os valores e a essência da sua marca</a:t>
            </a:r>
            <a:endParaRPr sz="16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70" name="Google Shape;70;p15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1" name="Google Shape;71;p15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72" name="Google Shape;72;p15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p42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42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Hierarquia tipográfica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481" name="Google Shape;481;p42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orientar como as fontes oficiais da marca trabalham juntas em diferentes níveis de comunicação. O cliente pode registrar aqui a função de cada fonte (ex.: títulos, subtítulos, corpo de texto), destacando como elas se complementam e mantêm a harmonia visual.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combinação deve criar contraste equilibrado, reforçar a hierarquia da informação e refletir a personalidade da marca, assegurando que todos os materiais mantenham consistência e legibilidade em qualquer plataforma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82" name="Google Shape;482;p42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483" name="Google Shape;483;p42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84" name="Google Shape;484;p42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85" name="Google Shape;485;p42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86" name="Google Shape;486;p42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87" name="Google Shape;487;p42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488" name="Google Shape;488;p42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489" name="Google Shape;489;p42"/>
          <p:cNvSpPr txBox="1"/>
          <p:nvPr/>
        </p:nvSpPr>
        <p:spPr>
          <a:xfrm>
            <a:off x="4117000" y="989433"/>
            <a:ext cx="17028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Títulos  </a:t>
            </a:r>
            <a:r>
              <a:rPr lang="pt-BR" sz="900">
                <a:latin typeface="Poppins"/>
                <a:ea typeface="Poppins"/>
                <a:cs typeface="Poppins"/>
                <a:sym typeface="Poppins"/>
              </a:rPr>
              <a:t>(H1, H2, H3)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0" name="Google Shape;490;p42"/>
          <p:cNvSpPr txBox="1"/>
          <p:nvPr/>
        </p:nvSpPr>
        <p:spPr>
          <a:xfrm>
            <a:off x="5970675" y="989434"/>
            <a:ext cx="2345700" cy="23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Fonte: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(nome da fonte)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Tamanhos recomendados: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H1: </a:t>
            </a:r>
            <a:r>
              <a:rPr b="1" lang="pt-BR" sz="2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00px</a:t>
            </a:r>
            <a:endParaRPr b="1" sz="2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H2: </a:t>
            </a:r>
            <a:r>
              <a:rPr b="1" lang="pt-BR" sz="22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00px</a:t>
            </a:r>
            <a:endParaRPr b="1" sz="22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H3: </a:t>
            </a:r>
            <a:r>
              <a:rPr b="1" lang="pt-BR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00px</a:t>
            </a:r>
            <a:endParaRPr b="1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Peso: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(ex: 600 bold)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Uso: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Subtítulos menores ou informações de apoio</a:t>
            </a:r>
            <a:endParaRPr b="1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" name="Google Shape;495;p43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6" name="Google Shape;496;p43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Hierarquia tipográfica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497" name="Google Shape;497;p43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orientar como as fontes oficiais da marca trabalham juntas em diferentes níveis de comunicação. O cliente pode registrar aqui a função de cada fonte (ex.: títulos, subtítulos, corpo de texto), destacando como elas se complementam e mantêm a harmonia visual.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combinação deve criar contraste equilibrado, reforçar a hierarquia da informação e refletir a personalidade da marca, assegurando que todos os materiais mantenham consistência e legibilidade em qualquer plataforma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98" name="Google Shape;498;p43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499" name="Google Shape;499;p43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00" name="Google Shape;500;p43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01" name="Google Shape;501;p43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02" name="Google Shape;502;p43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03" name="Google Shape;503;p43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504" name="Google Shape;504;p43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505" name="Google Shape;505;p43"/>
          <p:cNvSpPr txBox="1"/>
          <p:nvPr/>
        </p:nvSpPr>
        <p:spPr>
          <a:xfrm>
            <a:off x="4117000" y="988537"/>
            <a:ext cx="17028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Títulos  </a:t>
            </a:r>
            <a:r>
              <a:rPr lang="pt-BR" sz="900">
                <a:latin typeface="Poppins"/>
                <a:ea typeface="Poppins"/>
                <a:cs typeface="Poppins"/>
                <a:sym typeface="Poppins"/>
              </a:rPr>
              <a:t>(H4 e H5)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6" name="Google Shape;506;p43"/>
          <p:cNvSpPr txBox="1"/>
          <p:nvPr/>
        </p:nvSpPr>
        <p:spPr>
          <a:xfrm>
            <a:off x="5970675" y="988556"/>
            <a:ext cx="2345700" cy="217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Fonte: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(nome da fonte)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Tamanhos recomendados: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H4: </a:t>
            </a:r>
            <a:r>
              <a:rPr b="1" lang="pt-BR" sz="1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00px</a:t>
            </a:r>
            <a:endParaRPr b="1" sz="1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H5: </a:t>
            </a:r>
            <a:r>
              <a:rPr b="1" lang="pt-BR" sz="16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00px</a:t>
            </a:r>
            <a:endParaRPr b="1" sz="16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Peso: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(ex: 600 bold)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Uso: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Subtítulos menores ou informações de apoio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7" name="Google Shape;507;p43"/>
          <p:cNvSpPr txBox="1"/>
          <p:nvPr/>
        </p:nvSpPr>
        <p:spPr>
          <a:xfrm>
            <a:off x="4116988" y="2959912"/>
            <a:ext cx="17028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latin typeface="Poppins"/>
                <a:ea typeface="Poppins"/>
                <a:cs typeface="Poppins"/>
                <a:sym typeface="Poppins"/>
              </a:rPr>
              <a:t>Texto corrido: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8" name="Google Shape;508;p43"/>
          <p:cNvSpPr txBox="1"/>
          <p:nvPr/>
        </p:nvSpPr>
        <p:spPr>
          <a:xfrm>
            <a:off x="5970663" y="2959913"/>
            <a:ext cx="2345700" cy="14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Fonte: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(nome da fonte)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Tamanhos recomendados: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Corpo de Texto: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14px a 16px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Peso: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(ex: 400 regular)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Uso: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Parâgrafos explicativos, conteúdos extensos e legendas.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44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44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Por favor, não…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515" name="Google Shape;515;p44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listar os usos incorretos da tipografia que devem ser evitados. O cliente pode registrar orientações como: não distorcer fontes, não utilizar tamanhos ou espaçamentos inadequados, não misturar muitas tipografias diferentes, não alterar proporções originais e não aplicar cores que prejudiquem a legibilidade.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objetivo é preservar a consistência visual e assegurar que a comunicação da marca se mantenha profissional, clara e fiel à identidade definida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516" name="Google Shape;516;p44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517" name="Google Shape;517;p44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18" name="Google Shape;518;p44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19" name="Google Shape;519;p44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20" name="Google Shape;520;p44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21" name="Google Shape;521;p44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522" name="Google Shape;522;p44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523" name="Google Shape;523;p44"/>
          <p:cNvSpPr txBox="1"/>
          <p:nvPr/>
        </p:nvSpPr>
        <p:spPr>
          <a:xfrm>
            <a:off x="4681300" y="982925"/>
            <a:ext cx="3465300" cy="31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Mistura excessiva de fontes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Evite utilizar mais de duas fontes diferentes no mesmo material. Isso pode causar confusão visual e comprometer a harmonia do design.</a:t>
            </a:r>
            <a:endParaRPr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Alteração de proporções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Não distorça as fontes esticando ou comprimindo horizontal ou verticalmente. Isso prejudica a legibilidade e descaracteriza a identidade visual.</a:t>
            </a:r>
            <a:endParaRPr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Espaçamentos inadequados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Não use espaçamentos excessivamente grandes ou pequenos entre letras, palavras ou linhas, pois isso afeta a clareza do texto.</a:t>
            </a:r>
            <a:endParaRPr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Uso de fontes não aprovadas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Evite substituir as fontes oficiais da marca (fonte e fonte) por fontes que não correspondam ao estilo contemporâneo e profissional da (marca).</a:t>
            </a:r>
            <a:endParaRPr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524" name="Google Shape;524;p44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5475" y="1079700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44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5475" y="1811800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44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5475" y="2543900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p44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5475" y="3276000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" name="Google Shape;532;p45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45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Por favor, não…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534" name="Google Shape;534;p45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listar os usos incorretos da tipografia que devem ser evitados. O cliente pode registrar orientações como: não distorcer fontes, não utilizar tamanhos ou espaçamentos inadequados, não misturar muitas tipografias diferentes, não alterar proporções originais e não aplicar cores que prejudiquem a legibilidade.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objetivo é preservar a consistência visual e assegurar que a comunicação da marca se mantenha profissional, clara e fiel à identidade definida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535" name="Google Shape;535;p45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536" name="Google Shape;536;p45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37" name="Google Shape;537;p45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38" name="Google Shape;538;p45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39" name="Google Shape;539;p45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40" name="Google Shape;540;p45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541" name="Google Shape;541;p45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542" name="Google Shape;542;p45"/>
          <p:cNvSpPr txBox="1"/>
          <p:nvPr/>
        </p:nvSpPr>
        <p:spPr>
          <a:xfrm>
            <a:off x="4681300" y="982925"/>
            <a:ext cx="3465300" cy="31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Capitalização inadequada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Não utilize TODAS AS LETRAS MAIÚSCULAS em textos longos ou em subtítulos, exceto em casos pontuais, como CTAs ou títulos de grande impacto.</a:t>
            </a:r>
            <a:endParaRPr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Mistura de pesos inadequados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Não combine pesos inconsistentes dentro de um mesmo nível hierárquico (por exemplo, títulos com partes em bold e outras em regular).</a:t>
            </a:r>
            <a:endParaRPr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Falta de hierarquia visual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Evite criar materiais onde não exista uma distinção clara entre títulos, subtítulos e corpo de texto. Isso pode dificultar a leitura e confundir o público.</a:t>
            </a:r>
            <a:endParaRPr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Cores conflitantes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Não use combinações de cores que comprometam a legibilidade do texto, como fontes claras sobre fundos claros ou fontes escuras sobre fundos escuros.</a:t>
            </a:r>
            <a:endParaRPr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543" name="Google Shape;543;p45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5475" y="1079700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45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5475" y="1811800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45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5475" y="2543900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45" title="clos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5475" y="3276000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Google Shape;55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46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Narrativa da Marca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3" name="Google Shape;553;p46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54" name="Google Shape;554;p46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555" name="Google Shape;555;p46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46"/>
          <p:cNvSpPr txBox="1"/>
          <p:nvPr/>
        </p:nvSpPr>
        <p:spPr>
          <a:xfrm>
            <a:off x="1815350" y="2744275"/>
            <a:ext cx="5513400" cy="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Traduzindo valores em mensagens que impactam o público. Alinhando identidade, propósito e inovação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Google Shape;561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6" name="Google Shape;566;p48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48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Princípios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568" name="Google Shape;568;p48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os pilares fundamentais que orientam a forma como a marca se comunica e se posiciona no mercado. O cliente pode descrever aqui quais valores, crenças e diretrizes estratégicas sustentam suas ações e interações.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ideia é que esses princípios funcionem como base para a narrativa, garantindo consistência, autenticidade e clareza em todos os pontos de contato com o público.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569" name="Google Shape;569;p48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570" name="Google Shape;570;p48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1" name="Google Shape;571;p48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2" name="Google Shape;572;p48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3" name="Google Shape;573;p48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4" name="Google Shape;574;p48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575" name="Google Shape;575;p48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576" name="Google Shape;576;p48"/>
          <p:cNvSpPr txBox="1"/>
          <p:nvPr/>
        </p:nvSpPr>
        <p:spPr>
          <a:xfrm>
            <a:off x="4274800" y="1208424"/>
            <a:ext cx="3465300" cy="6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explicar a razão de existir da marca. O cliente pode registrar aqui o propósito central que inspira suas ações, destacando o impacto positivo que deseja gerar no mercado e na vida das pessoas.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7" name="Google Shape;577;p48"/>
          <p:cNvSpPr txBox="1"/>
          <p:nvPr/>
        </p:nvSpPr>
        <p:spPr>
          <a:xfrm>
            <a:off x="4274792" y="980265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Por que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578" name="Google Shape;578;p48"/>
          <p:cNvSpPr txBox="1"/>
          <p:nvPr/>
        </p:nvSpPr>
        <p:spPr>
          <a:xfrm>
            <a:off x="4274800" y="2019154"/>
            <a:ext cx="3465300" cy="6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Aqui o cliente deve descrever de forma clara quais produtos, serviços ou soluções a marca oferece. O objetivo é apresentar o que a empresa entrega de maneira objetiva, mostrando seu diferencial no mercado.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9" name="Google Shape;579;p48"/>
          <p:cNvSpPr txBox="1"/>
          <p:nvPr/>
        </p:nvSpPr>
        <p:spPr>
          <a:xfrm>
            <a:off x="4274792" y="1790995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O que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580" name="Google Shape;580;p48"/>
          <p:cNvSpPr txBox="1"/>
          <p:nvPr/>
        </p:nvSpPr>
        <p:spPr>
          <a:xfrm>
            <a:off x="4274800" y="2830922"/>
            <a:ext cx="3465300" cy="6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Este campo é destinado para detalhar a forma como a marca coloca sua proposta em prática. O cliente pode registrar métodos, processos, abordagens ou valores que tornam sua entrega única, reforçando autenticidade e consistência.</a:t>
            </a:r>
            <a:endParaRPr b="1" sz="8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81" name="Google Shape;581;p48"/>
          <p:cNvSpPr txBox="1"/>
          <p:nvPr/>
        </p:nvSpPr>
        <p:spPr>
          <a:xfrm>
            <a:off x="4274792" y="2602763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Como</a:t>
            </a:r>
            <a:endParaRPr sz="900">
              <a:solidFill>
                <a:srgbClr val="484D54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Google Shape;586;p49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p49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A diferença da (marca)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588" name="Google Shape;588;p49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é destinado para destacar os principais diferenciais competitivos da marca. O cliente pode registrar aqui os pontos que tornam sua identidade única no mercado, como inovação, atendimento, qualidade, acessibilidade, tecnologia ou foco em resultados.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objetivo desta seção é mostrar de forma clara por que a marca se destaca em relação aos concorrentes, evidenciando benefícios reais e reforçando sua proposta de valor.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589" name="Google Shape;589;p49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590" name="Google Shape;590;p49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1" name="Google Shape;591;p49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2" name="Google Shape;592;p49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3" name="Google Shape;593;p49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4" name="Google Shape;594;p49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595" name="Google Shape;595;p49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596" name="Google Shape;596;p49"/>
          <p:cNvSpPr txBox="1"/>
          <p:nvPr/>
        </p:nvSpPr>
        <p:spPr>
          <a:xfrm>
            <a:off x="4681300" y="982925"/>
            <a:ext cx="3465300" cy="31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</a:rPr>
              <a:t>Foco no público-alvo:</a:t>
            </a:r>
            <a:r>
              <a:rPr lang="pt-BR" sz="900">
                <a:solidFill>
                  <a:srgbClr val="484D54"/>
                </a:solidFill>
              </a:rPr>
              <a:t> Este espaço é destinado para descrever como a marca entende as necessidades de seu público e oferece soluções adaptadas à sua realidade.</a:t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</a:rPr>
              <a:t>Ferramentas e métodos:</a:t>
            </a:r>
            <a:r>
              <a:rPr lang="pt-BR" sz="900">
                <a:solidFill>
                  <a:srgbClr val="484D54"/>
                </a:solidFill>
              </a:rPr>
              <a:t> O cliente pode registrar aqui quais tecnologias, recursos ou processos tornam sua atuação mais eficiente e inovadora.</a:t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</a:rPr>
              <a:t>Atendimento e relacionamento:</a:t>
            </a:r>
            <a:r>
              <a:rPr lang="pt-BR" sz="900">
                <a:solidFill>
                  <a:srgbClr val="484D54"/>
                </a:solidFill>
              </a:rPr>
              <a:t> Este campo deve ser utilizado para destacar como a marca se conecta com seus clientes, seja por proximidade, personalização ou qualidade no suporte.</a:t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</a:rPr>
              <a:t>Abordagem setorial:</a:t>
            </a:r>
            <a:r>
              <a:rPr lang="pt-BR" sz="900">
                <a:solidFill>
                  <a:srgbClr val="484D54"/>
                </a:solidFill>
              </a:rPr>
              <a:t> O cliente pode indicar os segmentos em que atua e como sua marca adapta soluções para diferentes contextos.</a:t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</a:rPr>
              <a:t>Compromisso com resultados:</a:t>
            </a:r>
            <a:r>
              <a:rPr lang="pt-BR" sz="900">
                <a:solidFill>
                  <a:srgbClr val="484D54"/>
                </a:solidFill>
              </a:rPr>
              <a:t> Este espaço é reservado para mostrar como a marca garante entregas de impacto, evidenciando diferenciais que geram valor real para o público.</a:t>
            </a:r>
            <a:endParaRPr sz="900">
              <a:solidFill>
                <a:srgbClr val="484D54"/>
              </a:solidFill>
            </a:endParaRPr>
          </a:p>
        </p:txBody>
      </p:sp>
      <p:pic>
        <p:nvPicPr>
          <p:cNvPr id="597" name="Google Shape;597;p4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4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641500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4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198681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4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740798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p4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3283687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6" name="Google Shape;606;p50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50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Exemplos de mensagem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608" name="Google Shape;608;p50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modelos de comunicação que representem a voz da marca. O cliente pode incluir aqui frases curtas, slogans, chamadas para ação (CTAs) ou descrições institucionais que expressem os valores e o posicionamento desejado.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objetivo desta seção é servir como referência prática para a criação de conteúdos, garantindo consistência e clareza em diferentes canais de comunicação, desde materiais promocionais até redes sociais.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09" name="Google Shape;609;p50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610" name="Google Shape;610;p50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1" name="Google Shape;611;p50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2" name="Google Shape;612;p50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3" name="Google Shape;613;p50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4" name="Google Shape;614;p50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15" name="Google Shape;615;p50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616" name="Google Shape;616;p50"/>
          <p:cNvSpPr txBox="1"/>
          <p:nvPr/>
        </p:nvSpPr>
        <p:spPr>
          <a:xfrm>
            <a:off x="4117000" y="988525"/>
            <a:ext cx="11613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Slogan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17" name="Google Shape;617;p50"/>
          <p:cNvSpPr txBox="1"/>
          <p:nvPr/>
        </p:nvSpPr>
        <p:spPr>
          <a:xfrm>
            <a:off x="5321100" y="988525"/>
            <a:ext cx="29952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Frase curta que resume a essência da marca.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18" name="Google Shape;618;p50"/>
          <p:cNvSpPr txBox="1"/>
          <p:nvPr/>
        </p:nvSpPr>
        <p:spPr>
          <a:xfrm>
            <a:off x="4117000" y="1375237"/>
            <a:ext cx="11613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CTAs curtos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19" name="Google Shape;619;p50"/>
          <p:cNvSpPr txBox="1"/>
          <p:nvPr/>
        </p:nvSpPr>
        <p:spPr>
          <a:xfrm>
            <a:off x="5321100" y="1375230"/>
            <a:ext cx="2995200" cy="5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Exemplo 1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Exemplo 2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0" name="Google Shape;620;p50"/>
          <p:cNvSpPr txBox="1"/>
          <p:nvPr/>
        </p:nvSpPr>
        <p:spPr>
          <a:xfrm>
            <a:off x="4117000" y="1955299"/>
            <a:ext cx="1161300" cy="4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Descrição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de 1 frase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1" name="Google Shape;621;p50"/>
          <p:cNvSpPr txBox="1"/>
          <p:nvPr/>
        </p:nvSpPr>
        <p:spPr>
          <a:xfrm>
            <a:off x="5321100" y="1955283"/>
            <a:ext cx="2995200" cy="5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Exemplo 1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Exemplo 2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2" name="Google Shape;622;p50"/>
          <p:cNvSpPr txBox="1"/>
          <p:nvPr/>
        </p:nvSpPr>
        <p:spPr>
          <a:xfrm>
            <a:off x="4117000" y="2535345"/>
            <a:ext cx="1161300" cy="4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Descrição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de 1 frase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3" name="Google Shape;623;p50"/>
          <p:cNvSpPr txBox="1"/>
          <p:nvPr/>
        </p:nvSpPr>
        <p:spPr>
          <a:xfrm>
            <a:off x="5321100" y="2535342"/>
            <a:ext cx="2995200" cy="5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Exemplo 1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Exemplo 2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4" name="Google Shape;624;p50"/>
          <p:cNvSpPr txBox="1"/>
          <p:nvPr/>
        </p:nvSpPr>
        <p:spPr>
          <a:xfrm>
            <a:off x="4117000" y="3115418"/>
            <a:ext cx="11613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CTAs de 1 frase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5" name="Google Shape;625;p50"/>
          <p:cNvSpPr txBox="1"/>
          <p:nvPr/>
        </p:nvSpPr>
        <p:spPr>
          <a:xfrm>
            <a:off x="5321100" y="3115400"/>
            <a:ext cx="2995200" cy="5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Convite direto que inspira ação do público.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0" name="Google Shape;630;p51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51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Exemplos de mensagem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632" name="Google Shape;632;p51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modelos de comunicação que representem a voz da marca. O cliente pode incluir aqui frases curtas, slogans, chamadas para ação (CTAs) ou descrições institucionais que expressem os valores e o posicionamento desejado.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objetivo desta seção é servir como referência prática para a criação de conteúdos, garantindo consistência e clareza em diferentes canais de comunicação, desde materiais promocionais até redes sociais.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33" name="Google Shape;633;p51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634" name="Google Shape;634;p51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35" name="Google Shape;635;p51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36" name="Google Shape;636;p51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37" name="Google Shape;637;p51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38" name="Google Shape;638;p51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39" name="Google Shape;639;p51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640" name="Google Shape;640;p51"/>
          <p:cNvSpPr txBox="1"/>
          <p:nvPr/>
        </p:nvSpPr>
        <p:spPr>
          <a:xfrm>
            <a:off x="4117000" y="988525"/>
            <a:ext cx="1161300" cy="3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Descrição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mais longa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1" name="Google Shape;641;p51"/>
          <p:cNvSpPr txBox="1"/>
          <p:nvPr/>
        </p:nvSpPr>
        <p:spPr>
          <a:xfrm>
            <a:off x="5321100" y="988525"/>
            <a:ext cx="2995200" cy="5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é para apresentar uma explicação clara e envolvente sobre o posicionamento central e a essência da marca no mercado.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2" name="Google Shape;642;p51"/>
          <p:cNvSpPr txBox="1"/>
          <p:nvPr/>
        </p:nvSpPr>
        <p:spPr>
          <a:xfrm>
            <a:off x="4117000" y="1546550"/>
            <a:ext cx="1161300" cy="3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Descrição ainda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mais longa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3" name="Google Shape;643;p51"/>
          <p:cNvSpPr txBox="1"/>
          <p:nvPr/>
        </p:nvSpPr>
        <p:spPr>
          <a:xfrm>
            <a:off x="5321100" y="1546550"/>
            <a:ext cx="2995200" cy="7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Aqui o cliente pode detalhar de que forma a marca entrega valor, unindo propósito, diferenciais e resultados esperados em sua atuação.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4" name="Google Shape;644;p51"/>
          <p:cNvSpPr txBox="1"/>
          <p:nvPr/>
        </p:nvSpPr>
        <p:spPr>
          <a:xfrm>
            <a:off x="4117000" y="2239555"/>
            <a:ext cx="1161300" cy="3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Imprensa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5" name="Google Shape;645;p51"/>
          <p:cNvSpPr txBox="1"/>
          <p:nvPr/>
        </p:nvSpPr>
        <p:spPr>
          <a:xfrm>
            <a:off x="5321100" y="2239555"/>
            <a:ext cx="2995200" cy="7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Texto destinado a materiais externos e institucionais. Deve reforçar credibilidade, autoridade e impacto da marca em seu segmento.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0" name="Google Shape;650;p52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52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Mensagem por público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652" name="Google Shape;652;p52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comunicações adaptadas a diferentes segmentos da audiência da marca (ex.: clientes, colaboradores, parceiros, investidores, instituições).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cliente pode definir aqui como a mensagem deve ser ajustada para cada público, mantendo consistência na identidade, mas adaptando o tom, o vocabulário e o foco conforme a necessidade. O objetivo é garantir relevância, clareza e conexão em todos os pontos de contato.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53" name="Google Shape;653;p52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654" name="Google Shape;654;p52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5" name="Google Shape;655;p52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6" name="Google Shape;656;p52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7" name="Google Shape;657;p52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8" name="Google Shape;658;p52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59" name="Google Shape;659;p52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660" name="Google Shape;660;p52"/>
          <p:cNvSpPr txBox="1"/>
          <p:nvPr/>
        </p:nvSpPr>
        <p:spPr>
          <a:xfrm>
            <a:off x="4117000" y="988525"/>
            <a:ext cx="1161300" cy="3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Futuros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Funcionários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1" name="Google Shape;661;p52"/>
          <p:cNvSpPr txBox="1"/>
          <p:nvPr/>
        </p:nvSpPr>
        <p:spPr>
          <a:xfrm>
            <a:off x="5321100" y="988525"/>
            <a:ext cx="29952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Mensagem: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usado para descrever como a marca se apresenta como empregadora, destacando valores, cultura e propósito.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Objetivo: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 Atrair talentos que compartilhem os princípios da marca e estejam alinhados à sua visão de futuro.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2" name="Google Shape;662;p52"/>
          <p:cNvSpPr txBox="1"/>
          <p:nvPr/>
        </p:nvSpPr>
        <p:spPr>
          <a:xfrm>
            <a:off x="4117000" y="2308117"/>
            <a:ext cx="1161300" cy="3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Criadores de Conteúdo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3" name="Google Shape;663;p52"/>
          <p:cNvSpPr txBox="1"/>
          <p:nvPr/>
        </p:nvSpPr>
        <p:spPr>
          <a:xfrm>
            <a:off x="5321100" y="2308117"/>
            <a:ext cx="29952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Mensagem: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Campo destinado a mensagens que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mostram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 como a marca pode apoiar, inspirar ou colaborar com profissionais criativos.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Objetivo: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Engajar criadores que buscam parcerias, referências ou suporte para ampliar sua influência e impacto.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Google Shape;668;p53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53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Mensagem por público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670" name="Google Shape;670;p53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comunicações adaptadas a diferentes segmentos da audiência da marca (ex.: clientes, colaboradores, parceiros, investidores, instituições).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cliente pode definir aqui como a mensagem deve ser ajustada para cada público, mantendo consistência na identidade, mas adaptando o tom, o vocabulário e o foco conforme a necessidade. O objetivo é garantir relevância, clareza e conexão em todos os pontos de contato.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71" name="Google Shape;671;p53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672" name="Google Shape;672;p53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3" name="Google Shape;673;p53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4" name="Google Shape;674;p53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5" name="Google Shape;675;p53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6" name="Google Shape;676;p53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77" name="Google Shape;677;p53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678" name="Google Shape;678;p53"/>
          <p:cNvSpPr txBox="1"/>
          <p:nvPr/>
        </p:nvSpPr>
        <p:spPr>
          <a:xfrm>
            <a:off x="4117000" y="988525"/>
            <a:ext cx="1161300" cy="6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Instituições, universidades, escolas e governo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9" name="Google Shape;679;p53"/>
          <p:cNvSpPr txBox="1"/>
          <p:nvPr/>
        </p:nvSpPr>
        <p:spPr>
          <a:xfrm>
            <a:off x="5321100" y="988525"/>
            <a:ext cx="29952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Mensagem: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Espaço para registrar como a marca se apresenta a PMEs, destacando acessibilidade, proximidade e soluções personalizadas.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Objetivo: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Atrair pequenas empresas que desejam fortalecer sua presença digital e investir em branding estratégico.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80" name="Google Shape;680;p53"/>
          <p:cNvSpPr txBox="1"/>
          <p:nvPr/>
        </p:nvSpPr>
        <p:spPr>
          <a:xfrm>
            <a:off x="4117000" y="2231850"/>
            <a:ext cx="1161300" cy="6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Pequenas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Empresas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81" name="Google Shape;681;p53"/>
          <p:cNvSpPr txBox="1"/>
          <p:nvPr/>
        </p:nvSpPr>
        <p:spPr>
          <a:xfrm>
            <a:off x="5321100" y="2231850"/>
            <a:ext cx="29952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Mensagem: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Espaço para registrar como a marca se posiciona como parceira confiável em projetos institucionais ou educacionais.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Objetivo: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Reforçar credibilidade e se posicionar como solução estratégica para organizações que desejam ampliar sua presença ou relevância.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" name="Google Shape;686;p54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54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Mensagem por público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688" name="Google Shape;688;p54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comunicações adaptadas a diferentes segmentos da audiência da marca (ex.: clientes, colaboradores, parceiros, investidores, instituições).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cliente pode definir aqui como a mensagem deve ser ajustada para cada público, mantendo consistência na identidade, mas adaptando o tom, o vocabulário e o foco conforme a necessidade. O objetivo é garantir relevância, clareza e conexão em todos os pontos de contato.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89" name="Google Shape;689;p54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690" name="Google Shape;690;p54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1" name="Google Shape;691;p54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2" name="Google Shape;692;p54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3" name="Google Shape;693;p54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4" name="Google Shape;694;p54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95" name="Google Shape;695;p54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696" name="Google Shape;696;p54"/>
          <p:cNvSpPr txBox="1"/>
          <p:nvPr/>
        </p:nvSpPr>
        <p:spPr>
          <a:xfrm>
            <a:off x="4117000" y="988525"/>
            <a:ext cx="1161300" cy="6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Médias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Empresas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7" name="Google Shape;697;p54"/>
          <p:cNvSpPr txBox="1"/>
          <p:nvPr/>
        </p:nvSpPr>
        <p:spPr>
          <a:xfrm>
            <a:off x="5321100" y="988525"/>
            <a:ext cx="29952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Mensagem: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Campo destinado a mensagens que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mostram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 como a marca apoia negócios em fase de crescimento e consolidação.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Objetivo: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Captar empresas que buscam identidade sólida, comunicação consistente e expansão de mercado.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8" name="Google Shape;698;p54"/>
          <p:cNvSpPr txBox="1"/>
          <p:nvPr/>
        </p:nvSpPr>
        <p:spPr>
          <a:xfrm>
            <a:off x="4117000" y="2231850"/>
            <a:ext cx="1161300" cy="6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Empresários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Nacionais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9" name="Google Shape;699;p54"/>
          <p:cNvSpPr txBox="1"/>
          <p:nvPr/>
        </p:nvSpPr>
        <p:spPr>
          <a:xfrm>
            <a:off x="5321100" y="2231850"/>
            <a:ext cx="29952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Mensagem: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Espaço para descrever como a marca se posiciona diante de empresários que demandam soluções sofisticadas e inovadoras.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Objetivo: 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Atender negócios que buscam diferenciação competitiva e resultados concretos em seus segmentos.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4" name="Google Shape;704;p55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55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Mensagem por público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706" name="Google Shape;706;p55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comunicações adaptadas a diferentes segmentos da audiência da marca (ex.: clientes, colaboradores, parceiros, investidores, instituições).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cliente pode definir aqui como a mensagem deve ser ajustada para cada público, mantendo consistência na identidade, mas adaptando o tom, o vocabulário e o foco conforme a necessidade. O objetivo é garantir relevância, clareza e conexão em todos os pontos de contato.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707" name="Google Shape;707;p55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708" name="Google Shape;708;p55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09" name="Google Shape;709;p55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0" name="Google Shape;710;p55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1" name="Google Shape;711;p55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2" name="Google Shape;712;p55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13" name="Google Shape;713;p55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714" name="Google Shape;714;p55"/>
          <p:cNvSpPr txBox="1"/>
          <p:nvPr/>
        </p:nvSpPr>
        <p:spPr>
          <a:xfrm>
            <a:off x="4117000" y="988525"/>
            <a:ext cx="1161300" cy="6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Parceiros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Estratégicos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15" name="Google Shape;715;p55"/>
          <p:cNvSpPr txBox="1"/>
          <p:nvPr/>
        </p:nvSpPr>
        <p:spPr>
          <a:xfrm>
            <a:off x="5321100" y="988525"/>
            <a:ext cx="2995200" cy="15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Mensagem:</a:t>
            </a:r>
            <a:r>
              <a:rPr b="1" i="1" lang="pt-BR" sz="900" u="sng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utilizado para registrar como a marca se comunica com empresas e organizações parceiras, reforçando colaboração, inovação e ganhos mútuos.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900" u="sng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Objetivo: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Estabelecer parcerias estratégicas que ampliem o alcance da marca, fortaleçam sua credibilidade e agreguem valor às soluções oferecidas.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" name="Google Shape;720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56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VOZ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22" name="Google Shape;722;p56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23" name="Google Shape;723;p56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724" name="Google Shape;724;p56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Google Shape;725;p56"/>
          <p:cNvSpPr txBox="1"/>
          <p:nvPr/>
        </p:nvSpPr>
        <p:spPr>
          <a:xfrm>
            <a:off x="2217900" y="2744275"/>
            <a:ext cx="4708200" cy="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Comunicando personalidade e valores, refletindo consistência, autenticidade e conexão em todas as interações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" name="Google Shape;730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" name="Google Shape;735;p58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58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Qualidade de voz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737" name="Google Shape;737;p58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tom de voz da marca é uma extensão da sua personalidade, refletindo valores e a forma como se conecta com diferentes públicos.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Este espaço deve ser usado para registrar como a marca garante consistência na comunicação e quais qualidades principais orientam seu discurso.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738" name="Google Shape;738;p58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739" name="Google Shape;739;p58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0" name="Google Shape;740;p58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1" name="Google Shape;741;p58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2" name="Google Shape;742;p58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3" name="Google Shape;743;p58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44" name="Google Shape;744;p58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745" name="Google Shape;745;p58"/>
          <p:cNvSpPr txBox="1"/>
          <p:nvPr/>
        </p:nvSpPr>
        <p:spPr>
          <a:xfrm>
            <a:off x="4117000" y="988525"/>
            <a:ext cx="11613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Inspirador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46" name="Google Shape;746;p58"/>
          <p:cNvSpPr txBox="1"/>
          <p:nvPr/>
        </p:nvSpPr>
        <p:spPr>
          <a:xfrm>
            <a:off x="5321100" y="988525"/>
            <a:ext cx="29952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Motiva o público, destaca possibilidades e reforça uma visão de futuro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47" name="Google Shape;747;p58"/>
          <p:cNvSpPr txBox="1"/>
          <p:nvPr/>
        </p:nvSpPr>
        <p:spPr>
          <a:xfrm>
            <a:off x="4117000" y="1415775"/>
            <a:ext cx="11613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Confiável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48" name="Google Shape;748;p58"/>
          <p:cNvSpPr txBox="1"/>
          <p:nvPr/>
        </p:nvSpPr>
        <p:spPr>
          <a:xfrm>
            <a:off x="5321100" y="1415775"/>
            <a:ext cx="29952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Reflete segurança, clareza e profissionalismo, fortalecendo credibilidade e autoridade.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49" name="Google Shape;749;p58"/>
          <p:cNvSpPr txBox="1"/>
          <p:nvPr/>
        </p:nvSpPr>
        <p:spPr>
          <a:xfrm>
            <a:off x="4117000" y="1843025"/>
            <a:ext cx="11613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Empático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0" name="Google Shape;750;p58"/>
          <p:cNvSpPr txBox="1"/>
          <p:nvPr/>
        </p:nvSpPr>
        <p:spPr>
          <a:xfrm>
            <a:off x="5321100" y="1843025"/>
            <a:ext cx="29952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Reflete segurança, clareza e profissionalismo, fortalecendo credibilidade e autoridade.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1" name="Google Shape;751;p58"/>
          <p:cNvSpPr txBox="1"/>
          <p:nvPr/>
        </p:nvSpPr>
        <p:spPr>
          <a:xfrm>
            <a:off x="4117000" y="2264900"/>
            <a:ext cx="11613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Criativo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2" name="Google Shape;752;p58"/>
          <p:cNvSpPr txBox="1"/>
          <p:nvPr/>
        </p:nvSpPr>
        <p:spPr>
          <a:xfrm>
            <a:off x="5321100" y="2264900"/>
            <a:ext cx="29952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Reflete segurança, clareza e profissionalismo, fortalecendo credibilidade e autoridade.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" name="Google Shape;757;p59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Google Shape;758;p59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Inspirador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759" name="Google Shape;759;p59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Motiva o público ao destacar possibilidades e reforçar uma visão positiva de futuro. Esse tom conecta emocionalmente e inspira confiança no potencial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760" name="Google Shape;760;p59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761" name="Google Shape;761;p59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2" name="Google Shape;762;p59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3" name="Google Shape;763;p59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4" name="Google Shape;764;p59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5" name="Google Shape;765;p59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66" name="Google Shape;766;p59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767" name="Google Shape;767;p59"/>
          <p:cNvSpPr txBox="1"/>
          <p:nvPr/>
        </p:nvSpPr>
        <p:spPr>
          <a:xfrm>
            <a:off x="4681300" y="982925"/>
            <a:ext cx="3465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destacam soluções, apoiam o público e transmitem otimismo de forma clara.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que colocam o peso dos desafios no público ou que soam distantes e pouco encorajadoras.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68" name="Google Shape;768;p5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p5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1516979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59"/>
          <p:cNvSpPr txBox="1"/>
          <p:nvPr/>
        </p:nvSpPr>
        <p:spPr>
          <a:xfrm>
            <a:off x="4673688" y="1922500"/>
            <a:ext cx="3465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destacam soluções, apoiam o público e transmitem otimismo de forma clara.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que colocam o peso dos desafios no público ou que soam distantes e pouco encorajadoras.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71" name="Google Shape;771;p5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27863" y="203538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2" name="Google Shape;772;p5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27863" y="2456554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773" name="Google Shape;773;p59"/>
          <p:cNvSpPr txBox="1"/>
          <p:nvPr/>
        </p:nvSpPr>
        <p:spPr>
          <a:xfrm>
            <a:off x="4681288" y="2832050"/>
            <a:ext cx="3465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destacam soluções, apoiam o público e transmitem otimismo de forma clara.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que colocam o peso dos desafios no público ou que soam distantes e pouco encorajadoras.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74" name="Google Shape;774;p5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63" y="294493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5" name="Google Shape;775;p5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63" y="3366104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" name="Google Shape;780;p60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1" name="Google Shape;781;p60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Confiável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782" name="Google Shape;782;p60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Reflete segurança, clareza e profissionalismo, reforçando a credibilidade e a autoridade da marca. Esse tom transmite estabilidade e garante que a comunicação seja percebida como sólida e consistente.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783" name="Google Shape;783;p60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784" name="Google Shape;784;p60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5" name="Google Shape;785;p60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6" name="Google Shape;786;p60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7" name="Google Shape;787;p60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8" name="Google Shape;788;p60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89" name="Google Shape;789;p60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790" name="Google Shape;790;p60"/>
          <p:cNvSpPr txBox="1"/>
          <p:nvPr/>
        </p:nvSpPr>
        <p:spPr>
          <a:xfrm>
            <a:off x="4681300" y="982925"/>
            <a:ext cx="35817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demonstram experiência, compromisso e atenção aos detalhes, transmitindo confiança ao público.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vagas, promessas sem fundamento ou comunicações que soem incertas e inseguras.</a:t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91" name="Google Shape;791;p6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60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1516979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793" name="Google Shape;793;p60"/>
          <p:cNvSpPr txBox="1"/>
          <p:nvPr/>
        </p:nvSpPr>
        <p:spPr>
          <a:xfrm>
            <a:off x="4681300" y="1837175"/>
            <a:ext cx="35817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demonstram experiência, compromisso e atenção aos detalhes, transmitindo confiança ao público.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vagas, promessas sem fundamento ou comunicações que soem incertas e inseguras.</a:t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94" name="Google Shape;794;p6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95005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60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371229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60"/>
          <p:cNvSpPr txBox="1"/>
          <p:nvPr/>
        </p:nvSpPr>
        <p:spPr>
          <a:xfrm>
            <a:off x="4681300" y="2699325"/>
            <a:ext cx="35817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demonstram experiência, compromisso e atenção aos detalhes, transmitindo confiança ao público.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vagas, promessas sem fundamento ou comunicações que soem incertas e inseguras.</a:t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97" name="Google Shape;797;p6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8122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8" name="Google Shape;798;p60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3233379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3" name="Google Shape;803;p61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04" name="Google Shape;804;p61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Empático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805" name="Google Shape;805;p61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Mostra acolhimento e proximidade, compreendendo as necessidades e desafios do público. Esse tom reforça a conexão humana da marca, criando confiança e identificação.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806" name="Google Shape;806;p61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807" name="Google Shape;807;p61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8" name="Google Shape;808;p61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9" name="Google Shape;809;p61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0" name="Google Shape;810;p61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1" name="Google Shape;811;p61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12" name="Google Shape;812;p61"/>
          <p:cNvSpPr/>
          <p:nvPr/>
        </p:nvSpPr>
        <p:spPr>
          <a:xfrm>
            <a:off x="403842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813" name="Google Shape;813;p61"/>
          <p:cNvSpPr txBox="1"/>
          <p:nvPr/>
        </p:nvSpPr>
        <p:spPr>
          <a:xfrm>
            <a:off x="4681300" y="982925"/>
            <a:ext cx="36996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reconhecem as dificuldades do público e oferecem apoio genuíno, transmitindo cuidado e parceria.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frias, distantes ou que minimizem os desafios do público, soando indiferentes ou impessoais.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14" name="Google Shape;814;p61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61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1516979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6" name="Google Shape;816;p61"/>
          <p:cNvSpPr txBox="1"/>
          <p:nvPr/>
        </p:nvSpPr>
        <p:spPr>
          <a:xfrm>
            <a:off x="4681456" y="1837175"/>
            <a:ext cx="3726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reconhecem as dificuldades do público e oferecem apoio genuíno, transmitindo cuidado e parceria.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frias, distantes ou que minimizem os desafios do público, soando indiferentes ou impessoais.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17" name="Google Shape;817;p61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625" y="195005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61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625" y="2371229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61"/>
          <p:cNvSpPr txBox="1"/>
          <p:nvPr/>
        </p:nvSpPr>
        <p:spPr>
          <a:xfrm>
            <a:off x="4681300" y="2699325"/>
            <a:ext cx="3726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reconhecem as dificuldades do público e oferecem apoio genuíno, transmitindo cuidado e parceria.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frias, distantes ou que minimizem os desafios do público, soando indiferentes ou impessoais.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20" name="Google Shape;820;p61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8122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1" name="Google Shape;821;p61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3233379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17"/>
          <p:cNvGrpSpPr/>
          <p:nvPr/>
        </p:nvGrpSpPr>
        <p:grpSpPr>
          <a:xfrm>
            <a:off x="429119" y="344393"/>
            <a:ext cx="2743225" cy="4149000"/>
            <a:chOff x="429119" y="344393"/>
            <a:chExt cx="2743225" cy="4149000"/>
          </a:xfrm>
        </p:grpSpPr>
        <p:sp>
          <p:nvSpPr>
            <p:cNvPr id="83" name="Google Shape;83;p17"/>
            <p:cNvSpPr/>
            <p:nvPr/>
          </p:nvSpPr>
          <p:spPr>
            <a:xfrm rot="10800000">
              <a:off x="3134244" y="344393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4" name="Google Shape;84;p17"/>
            <p:cNvSpPr/>
            <p:nvPr/>
          </p:nvSpPr>
          <p:spPr>
            <a:xfrm rot="5400000">
              <a:off x="429119" y="344393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5" name="Google Shape;85;p17"/>
            <p:cNvSpPr/>
            <p:nvPr/>
          </p:nvSpPr>
          <p:spPr>
            <a:xfrm>
              <a:off x="429119" y="4455293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" name="Google Shape;86;p17"/>
            <p:cNvSpPr/>
            <p:nvPr/>
          </p:nvSpPr>
          <p:spPr>
            <a:xfrm rot="-5400000">
              <a:off x="3134244" y="4455293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7" name="Google Shape;87;p17"/>
          <p:cNvSpPr txBox="1"/>
          <p:nvPr/>
        </p:nvSpPr>
        <p:spPr>
          <a:xfrm>
            <a:off x="592132" y="967885"/>
            <a:ext cx="2432700" cy="6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8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Sumário</a:t>
            </a:r>
            <a:endParaRPr b="1" sz="38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8" name="Google Shape;88;p17"/>
          <p:cNvSpPr/>
          <p:nvPr/>
        </p:nvSpPr>
        <p:spPr>
          <a:xfrm rot="10800000">
            <a:off x="8080944" y="344393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89" name="Google Shape;89;p17"/>
          <p:cNvSpPr/>
          <p:nvPr/>
        </p:nvSpPr>
        <p:spPr>
          <a:xfrm>
            <a:off x="3790800" y="695075"/>
            <a:ext cx="4309200" cy="35139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90" name="Google Shape;90;p17"/>
          <p:cNvSpPr txBox="1"/>
          <p:nvPr/>
        </p:nvSpPr>
        <p:spPr>
          <a:xfrm>
            <a:off x="4084436" y="855950"/>
            <a:ext cx="1982100" cy="249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06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Branding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16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Cores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21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Tipografia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32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Narrativa da Marca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40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Voz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46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Tom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48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Notificações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91" name="Google Shape;91;p17"/>
          <p:cNvSpPr txBox="1"/>
          <p:nvPr/>
        </p:nvSpPr>
        <p:spPr>
          <a:xfrm>
            <a:off x="6130254" y="855950"/>
            <a:ext cx="1982100" cy="112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53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Emojis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58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Formatações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000914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64</a:t>
            </a:r>
            <a:r>
              <a:rPr lang="pt-BR" sz="1600">
                <a:solidFill>
                  <a:srgbClr val="000914"/>
                </a:solidFill>
              </a:rPr>
              <a:t>	</a:t>
            </a:r>
            <a:r>
              <a:rPr lang="pt-BR" sz="10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Marketing</a:t>
            </a:r>
            <a:endParaRPr sz="10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6" name="Google Shape;826;p62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27" name="Google Shape;827;p62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Criativo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828" name="Google Shape;828;p62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Reflete originalidade e inovação, trazendo uma abordagem diferenciada e ousada. Esse tom valoriza ideias novas e estimula o público a enxergar possibilidades fora do comum.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829" name="Google Shape;829;p62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830" name="Google Shape;830;p62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1" name="Google Shape;831;p62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2" name="Google Shape;832;p62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3" name="Google Shape;833;p62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4" name="Google Shape;834;p62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35" name="Google Shape;835;p62"/>
          <p:cNvSpPr/>
          <p:nvPr/>
        </p:nvSpPr>
        <p:spPr>
          <a:xfrm>
            <a:off x="403842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836" name="Google Shape;836;p62"/>
          <p:cNvSpPr txBox="1"/>
          <p:nvPr/>
        </p:nvSpPr>
        <p:spPr>
          <a:xfrm>
            <a:off x="4681300" y="982925"/>
            <a:ext cx="34044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destacam soluções, apoiam o público e transmitem otimismo.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que colocam os desafios no público ou soam distantes.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37" name="Google Shape;837;p62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8" name="Google Shape;838;p62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1516979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39" name="Google Shape;839;p62"/>
          <p:cNvSpPr txBox="1"/>
          <p:nvPr/>
        </p:nvSpPr>
        <p:spPr>
          <a:xfrm>
            <a:off x="4681456" y="1837175"/>
            <a:ext cx="3726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destacam soluções, apoiam o público e transmitem otimismo.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que colocam os desafios no público ou soam distantes.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40" name="Google Shape;840;p62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625" y="195005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1" name="Google Shape;841;p62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625" y="2371229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42" name="Google Shape;842;p62"/>
          <p:cNvSpPr txBox="1"/>
          <p:nvPr/>
        </p:nvSpPr>
        <p:spPr>
          <a:xfrm>
            <a:off x="4681300" y="2699325"/>
            <a:ext cx="3726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Frases que destacam soluções, apoiam o público e transmitem otimismo.</a:t>
            </a:r>
            <a:endParaRPr b="1"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Mensagens que colocam os desafios no público ou soam distantes.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43" name="Google Shape;843;p62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8122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4" name="Google Shape;844;p62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3233379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" name="Google Shape;849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850" name="Google Shape;850;p63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TOM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51" name="Google Shape;851;p63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852" name="Google Shape;852;p63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853" name="Google Shape;853;p63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63"/>
          <p:cNvSpPr txBox="1"/>
          <p:nvPr/>
        </p:nvSpPr>
        <p:spPr>
          <a:xfrm>
            <a:off x="1395950" y="2744275"/>
            <a:ext cx="6352200" cy="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 tom define a adaptação da voz da (marca) para cada contexto, garantindo que a comunicação seja sempre relevante, clara e alinhada ao público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" name="Google Shape;859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4" name="Google Shape;864;p65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Google Shape;865;p65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Voz e tom da (marca)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866" name="Google Shape;866;p65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tom de voz da marca reflete sua personalidade, adaptando-se a diferentes públicos e contextos. Ele deve transmitir clareza, confiança e inspiração, sempre alinhado aos valores centrais.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Com equilíbrio entre inovação e empatia, a marca conecta pessoas de forma autêntica e impactante, garantindo uma comunicação consistente e envolvente.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867" name="Google Shape;867;p65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868" name="Google Shape;868;p65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9" name="Google Shape;869;p65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70" name="Google Shape;870;p65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71" name="Google Shape;871;p65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72" name="Google Shape;872;p65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73" name="Google Shape;873;p65"/>
          <p:cNvSpPr/>
          <p:nvPr/>
        </p:nvSpPr>
        <p:spPr>
          <a:xfrm>
            <a:off x="403842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874" name="Google Shape;874;p65"/>
          <p:cNvSpPr txBox="1"/>
          <p:nvPr/>
        </p:nvSpPr>
        <p:spPr>
          <a:xfrm>
            <a:off x="5417570" y="982925"/>
            <a:ext cx="14124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1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2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3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4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5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875" name="Google Shape;875;p65"/>
          <p:cNvSpPr txBox="1"/>
          <p:nvPr/>
        </p:nvSpPr>
        <p:spPr>
          <a:xfrm>
            <a:off x="4117000" y="988525"/>
            <a:ext cx="11613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A (marca) é: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76" name="Google Shape;876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16349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7" name="Google Shape;877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16349" y="12482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16349" y="1407413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9" name="Google Shape;879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16349" y="1566638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0" name="Google Shape;880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16349" y="1725863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81" name="Google Shape;881;p65"/>
          <p:cNvSpPr txBox="1"/>
          <p:nvPr/>
        </p:nvSpPr>
        <p:spPr>
          <a:xfrm>
            <a:off x="6527970" y="988513"/>
            <a:ext cx="14124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6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7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8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9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10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882" name="Google Shape;882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26749" y="110139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3" name="Google Shape;883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26749" y="125379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4" name="Google Shape;884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26749" y="1413001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26749" y="1572226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6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26749" y="1731451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87" name="Google Shape;887;p65"/>
          <p:cNvSpPr txBox="1"/>
          <p:nvPr/>
        </p:nvSpPr>
        <p:spPr>
          <a:xfrm>
            <a:off x="5417570" y="2277425"/>
            <a:ext cx="14124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1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2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3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4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5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888" name="Google Shape;888;p65"/>
          <p:cNvSpPr txBox="1"/>
          <p:nvPr/>
        </p:nvSpPr>
        <p:spPr>
          <a:xfrm>
            <a:off x="4117000" y="2283025"/>
            <a:ext cx="1161300" cy="4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A (marca)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não é: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89" name="Google Shape;889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16349" y="23903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0" name="Google Shape;890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16349" y="25427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1" name="Google Shape;891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16349" y="2701913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2" name="Google Shape;892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16349" y="2861138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Google Shape;893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16349" y="3020363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94" name="Google Shape;894;p65"/>
          <p:cNvSpPr txBox="1"/>
          <p:nvPr/>
        </p:nvSpPr>
        <p:spPr>
          <a:xfrm>
            <a:off x="6527970" y="2283013"/>
            <a:ext cx="14124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6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7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8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9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10</a:t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895" name="Google Shape;895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26749" y="239589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6" name="Google Shape;896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26749" y="254829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7" name="Google Shape;897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26749" y="2707501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8" name="Google Shape;898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26749" y="2866726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9" name="Google Shape;899;p65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26749" y="3025951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4" name="Google Shape;904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66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Notificações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6" name="Google Shape;906;p66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07" name="Google Shape;907;p66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908" name="Google Shape;908;p66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66"/>
          <p:cNvSpPr txBox="1"/>
          <p:nvPr/>
        </p:nvSpPr>
        <p:spPr>
          <a:xfrm>
            <a:off x="1593675" y="2744275"/>
            <a:ext cx="5956800" cy="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As notificações da (marca) informam de forma clara e engajante, mantendo o tom acolhedor e profissional que conecta a marca ao público.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4" name="Google Shape;914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9" name="Google Shape;919;p68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20" name="Google Shape;920;p68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Notificações gerais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921" name="Google Shape;921;p68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As notificações da marca devem ser projetadas para informar e engajar de forma clara, acolhedora e motivadora.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Elas precisam refletir os valores da empresa, destacando progresso, resultados e oportunidades com uma linguagem positiva e profissional.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Evite mensagens agressivas ou que possam causar desconforto, priorizando sempre a conexão com o público.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922" name="Google Shape;922;p68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923" name="Google Shape;923;p68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4" name="Google Shape;924;p68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5" name="Google Shape;925;p68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6" name="Google Shape;926;p68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7" name="Google Shape;927;p68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928" name="Google Shape;928;p68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929" name="Google Shape;929;p68"/>
          <p:cNvSpPr txBox="1"/>
          <p:nvPr/>
        </p:nvSpPr>
        <p:spPr>
          <a:xfrm>
            <a:off x="4681300" y="982925"/>
            <a:ext cx="37359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1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2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3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930" name="Google Shape;930;p68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1" name="Google Shape;931;p68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360651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2" name="Google Shape;932;p68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638696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933" name="Google Shape;933;p68"/>
          <p:cNvSpPr txBox="1"/>
          <p:nvPr/>
        </p:nvSpPr>
        <p:spPr>
          <a:xfrm>
            <a:off x="4681300" y="2203575"/>
            <a:ext cx="34653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Exemplo 1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Exemplo 2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Exemplo 3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934" name="Google Shape;934;p68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31645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5" name="Google Shape;935;p68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581301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6" name="Google Shape;936;p68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859346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1" name="Google Shape;941;p69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2" name="Google Shape;942;p69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Com a (marca) se comunica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943" name="Google Shape;943;p69"/>
          <p:cNvSpPr txBox="1"/>
          <p:nvPr/>
        </p:nvSpPr>
        <p:spPr>
          <a:xfrm>
            <a:off x="622850" y="1276525"/>
            <a:ext cx="30564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comunicação deve refletir valores como inovação, confiança e foco em resultados. Sempre positiva e profissional, deve destacar a marca como parceira estratégica e referência em seu setor.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Evite tom genérico, inseguro ou impessoal, garantindo que a marca seja percebida como clara, confiável e relevante.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944" name="Google Shape;944;p69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945" name="Google Shape;945;p69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46" name="Google Shape;946;p69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47" name="Google Shape;947;p69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48" name="Google Shape;948;p69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49" name="Google Shape;949;p69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950" name="Google Shape;950;p69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951" name="Google Shape;951;p69"/>
          <p:cNvSpPr txBox="1"/>
          <p:nvPr/>
        </p:nvSpPr>
        <p:spPr>
          <a:xfrm>
            <a:off x="4681300" y="982925"/>
            <a:ext cx="37359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1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2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3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 4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952" name="Google Shape;952;p6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3" name="Google Shape;953;p6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360651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6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638696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69"/>
          <p:cNvSpPr txBox="1"/>
          <p:nvPr/>
        </p:nvSpPr>
        <p:spPr>
          <a:xfrm>
            <a:off x="4681300" y="2318523"/>
            <a:ext cx="3465300" cy="11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Exemplo 1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Exemplo 2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Exemplo 3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Exemplo 4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956" name="Google Shape;956;p6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428901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7" name="Google Shape;957;p6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706946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Google Shape;958;p6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916746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9" name="Google Shape;959;p6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97964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0" name="Google Shape;960;p6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3252343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5" name="Google Shape;965;p70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66" name="Google Shape;966;p70"/>
          <p:cNvSpPr txBox="1"/>
          <p:nvPr/>
        </p:nvSpPr>
        <p:spPr>
          <a:xfrm>
            <a:off x="622850" y="988527"/>
            <a:ext cx="23457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Forma correta de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utilizar numerais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967" name="Google Shape;967;p70"/>
          <p:cNvSpPr txBox="1"/>
          <p:nvPr/>
        </p:nvSpPr>
        <p:spPr>
          <a:xfrm>
            <a:off x="622850" y="1505125"/>
            <a:ext cx="30564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uso de numerais, quando aplicado estrategicamente, reforça credibilidade, clareza e impacto nas mensagens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Eles ajudam a destacar resultados, organizar informações e evidenciar dados objetivos como prazos, valores ou benefícios.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objetivo é transmitir profissionalismo e facilitar a compreensão do público em diferentes contextos de comunicação.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968" name="Google Shape;968;p70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969" name="Google Shape;969;p70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0" name="Google Shape;970;p70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1" name="Google Shape;971;p70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2" name="Google Shape;972;p70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3" name="Google Shape;973;p70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974" name="Google Shape;974;p70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975" name="Google Shape;975;p70"/>
          <p:cNvSpPr txBox="1"/>
          <p:nvPr/>
        </p:nvSpPr>
        <p:spPr>
          <a:xfrm>
            <a:off x="4681300" y="982925"/>
            <a:ext cx="3735900" cy="222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Para destacar resultados: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Impulsionamos mais de 200 projetos nos últimos anos.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Para indicar dados claros: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marca entregou ROI até 5x maior para clientes.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Para organizar informações: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Siga os 3 passos para fortalecer sua identidade.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Para sinalizar prazos: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Seu projeto será concluído em 7 dias úteis.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Para valores financeiros: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Invista R$ 5.000 e alcance resultados reais.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976" name="Google Shape;976;p7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7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50505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8" name="Google Shape;978;p7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92500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9" name="Google Shape;979;p7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33425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0" name="Google Shape;980;p7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748860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5" name="Google Shape;985;p71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6" name="Google Shape;986;p71"/>
          <p:cNvSpPr txBox="1"/>
          <p:nvPr/>
        </p:nvSpPr>
        <p:spPr>
          <a:xfrm>
            <a:off x="622850" y="988527"/>
            <a:ext cx="23457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Formas de não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utilizar numerais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87" name="Google Shape;987;p71"/>
          <p:cNvSpPr txBox="1"/>
          <p:nvPr/>
        </p:nvSpPr>
        <p:spPr>
          <a:xfrm>
            <a:off x="622850" y="1505125"/>
            <a:ext cx="30564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uso incorreto de numerais pode causar confusão, gerar desconfiança ou comprometer a credibilidade da mensagem.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Evite números sem contexto, promessas irreais ou formatações inconsistentes que possam dificultar a compreensão.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Sempre aplique numerais com clareza, propósito e padronização para garantir mensagens precisas e profissionais.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988" name="Google Shape;988;p71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989" name="Google Shape;989;p71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0" name="Google Shape;990;p71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1" name="Google Shape;991;p71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2" name="Google Shape;992;p71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3" name="Google Shape;993;p71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994" name="Google Shape;994;p71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995" name="Google Shape;995;p71"/>
          <p:cNvSpPr txBox="1"/>
          <p:nvPr/>
        </p:nvSpPr>
        <p:spPr>
          <a:xfrm>
            <a:off x="4681300" y="982925"/>
            <a:ext cx="3735900" cy="222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 forma genérica: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Cresça em qualquer número que você quiser.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Sem unidade clara: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Impulsionamos mais de 500. (500 o quê?)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Números longos sem formatação: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Nosso serviço custa R$500000.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Com inconsistência: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Dois passos para crescer 10x mais rápido.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Em tom irrealista: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Ganhe 1000% de crescimento instantâneo sem esforço!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996" name="Google Shape;996;p71" title="clos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7" name="Google Shape;997;p71" title="clos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50505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8" name="Google Shape;998;p71" title="clos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92500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9" name="Google Shape;999;p71" title="clos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33425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0" name="Google Shape;1000;p71" title="clos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748860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/>
          <p:nvPr/>
        </p:nvSpPr>
        <p:spPr>
          <a:xfrm rot="10800000">
            <a:off x="3134244" y="344393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7" name="Google Shape;97;p18"/>
          <p:cNvSpPr/>
          <p:nvPr/>
        </p:nvSpPr>
        <p:spPr>
          <a:xfrm rot="5400000">
            <a:off x="429119" y="344393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8" name="Google Shape;98;p18"/>
          <p:cNvSpPr/>
          <p:nvPr/>
        </p:nvSpPr>
        <p:spPr>
          <a:xfrm>
            <a:off x="429119" y="4455293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9" name="Google Shape;99;p18"/>
          <p:cNvSpPr/>
          <p:nvPr/>
        </p:nvSpPr>
        <p:spPr>
          <a:xfrm rot="-5400000">
            <a:off x="3134244" y="4455293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495600" y="961450"/>
            <a:ext cx="2735100" cy="15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8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Roda</a:t>
            </a:r>
            <a:endParaRPr b="1" sz="38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8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da Marca</a:t>
            </a:r>
            <a:endParaRPr b="1" sz="38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1" name="Google Shape;101;p18"/>
          <p:cNvSpPr/>
          <p:nvPr/>
        </p:nvSpPr>
        <p:spPr>
          <a:xfrm rot="10800000">
            <a:off x="8608073" y="344393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grpSp>
        <p:nvGrpSpPr>
          <p:cNvPr id="102" name="Google Shape;102;p18"/>
          <p:cNvGrpSpPr/>
          <p:nvPr/>
        </p:nvGrpSpPr>
        <p:grpSpPr>
          <a:xfrm>
            <a:off x="4056625" y="363250"/>
            <a:ext cx="4329000" cy="4329000"/>
            <a:chOff x="-243489" y="407212"/>
            <a:chExt cx="4329000" cy="4329000"/>
          </a:xfrm>
        </p:grpSpPr>
        <p:sp>
          <p:nvSpPr>
            <p:cNvPr id="103" name="Google Shape;103;p18"/>
            <p:cNvSpPr/>
            <p:nvPr/>
          </p:nvSpPr>
          <p:spPr>
            <a:xfrm>
              <a:off x="-243489" y="407212"/>
              <a:ext cx="4329000" cy="4329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357188" rotWithShape="0" algn="bl" dir="5400000" dist="190500">
                <a:srgbClr val="2266FF">
                  <a:alpha val="1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" name="Google Shape;104;p18"/>
            <p:cNvSpPr/>
            <p:nvPr/>
          </p:nvSpPr>
          <p:spPr>
            <a:xfrm>
              <a:off x="567411" y="1217487"/>
              <a:ext cx="2707200" cy="2708400"/>
            </a:xfrm>
            <a:prstGeom prst="ellipse">
              <a:avLst/>
            </a:prstGeom>
            <a:solidFill>
              <a:srgbClr val="2266FF"/>
            </a:solidFill>
            <a:ln>
              <a:noFill/>
            </a:ln>
            <a:effectLst>
              <a:outerShdw blurRad="357188" rotWithShape="0" algn="bl" dir="5400000" dist="190500">
                <a:srgbClr val="2266FF">
                  <a:alpha val="1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" name="Google Shape;105;p18"/>
            <p:cNvSpPr/>
            <p:nvPr/>
          </p:nvSpPr>
          <p:spPr>
            <a:xfrm>
              <a:off x="1297950" y="1948350"/>
              <a:ext cx="1246200" cy="1246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357188" rotWithShape="0" algn="bl" dir="5400000" dist="190500">
                <a:srgbClr val="2266FF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06" name="Google Shape;106;p18"/>
          <p:cNvSpPr txBox="1"/>
          <p:nvPr/>
        </p:nvSpPr>
        <p:spPr>
          <a:xfrm>
            <a:off x="5658064" y="786210"/>
            <a:ext cx="1126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Diferenciais</a:t>
            </a:r>
            <a:endParaRPr b="1" sz="12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5532514" y="1447050"/>
            <a:ext cx="1377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Personalidade</a:t>
            </a:r>
            <a:endParaRPr b="1" sz="1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8" name="Google Shape;108;p18"/>
          <p:cNvSpPr txBox="1"/>
          <p:nvPr/>
        </p:nvSpPr>
        <p:spPr>
          <a:xfrm>
            <a:off x="5658064" y="2310910"/>
            <a:ext cx="1126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Propósito</a:t>
            </a:r>
            <a:endParaRPr b="1" sz="12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9" name="Google Shape;109;p18"/>
          <p:cNvSpPr txBox="1"/>
          <p:nvPr/>
        </p:nvSpPr>
        <p:spPr>
          <a:xfrm>
            <a:off x="4343089" y="124593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0" name="Google Shape;110;p18"/>
          <p:cNvSpPr txBox="1"/>
          <p:nvPr/>
        </p:nvSpPr>
        <p:spPr>
          <a:xfrm>
            <a:off x="6903275" y="124593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1" name="Google Shape;111;p18"/>
          <p:cNvSpPr txBox="1"/>
          <p:nvPr/>
        </p:nvSpPr>
        <p:spPr>
          <a:xfrm>
            <a:off x="3927289" y="198593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2" name="Google Shape;112;p18"/>
          <p:cNvSpPr txBox="1"/>
          <p:nvPr/>
        </p:nvSpPr>
        <p:spPr>
          <a:xfrm>
            <a:off x="7305632" y="206213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3" name="Google Shape;113;p18"/>
          <p:cNvSpPr txBox="1"/>
          <p:nvPr/>
        </p:nvSpPr>
        <p:spPr>
          <a:xfrm>
            <a:off x="3998692" y="2869960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4" name="Google Shape;114;p18"/>
          <p:cNvSpPr txBox="1"/>
          <p:nvPr/>
        </p:nvSpPr>
        <p:spPr>
          <a:xfrm>
            <a:off x="7313375" y="2869960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5" name="Google Shape;115;p18"/>
          <p:cNvSpPr txBox="1"/>
          <p:nvPr/>
        </p:nvSpPr>
        <p:spPr>
          <a:xfrm>
            <a:off x="4416027" y="364128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6" name="Google Shape;116;p18"/>
          <p:cNvSpPr txBox="1"/>
          <p:nvPr/>
        </p:nvSpPr>
        <p:spPr>
          <a:xfrm>
            <a:off x="6900013" y="364128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7" name="Google Shape;117;p18"/>
          <p:cNvSpPr txBox="1"/>
          <p:nvPr/>
        </p:nvSpPr>
        <p:spPr>
          <a:xfrm>
            <a:off x="5658027" y="4096539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6495775" y="198593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FFFF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19" name="Google Shape;119;p18"/>
          <p:cNvSpPr txBox="1"/>
          <p:nvPr/>
        </p:nvSpPr>
        <p:spPr>
          <a:xfrm>
            <a:off x="4745250" y="198593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FFFF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0" name="Google Shape;120;p18"/>
          <p:cNvSpPr txBox="1"/>
          <p:nvPr/>
        </p:nvSpPr>
        <p:spPr>
          <a:xfrm>
            <a:off x="6495775" y="2786063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FFFF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1" name="Google Shape;121;p18"/>
          <p:cNvSpPr txBox="1"/>
          <p:nvPr/>
        </p:nvSpPr>
        <p:spPr>
          <a:xfrm>
            <a:off x="4745250" y="2786063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FFFF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2" name="Google Shape;122;p18"/>
          <p:cNvSpPr txBox="1"/>
          <p:nvPr/>
        </p:nvSpPr>
        <p:spPr>
          <a:xfrm>
            <a:off x="5664461" y="333348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FFFF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3" name="Google Shape;123;p18"/>
          <p:cNvSpPr txBox="1"/>
          <p:nvPr/>
        </p:nvSpPr>
        <p:spPr>
          <a:xfrm>
            <a:off x="5651578" y="2035485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4" name="Google Shape;124;p18"/>
          <p:cNvSpPr txBox="1"/>
          <p:nvPr/>
        </p:nvSpPr>
        <p:spPr>
          <a:xfrm>
            <a:off x="5645153" y="2679018"/>
            <a:ext cx="112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Nome</a:t>
            </a:r>
            <a:endParaRPr sz="800"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5" name="Google Shape;1005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1006" name="Google Shape;1006;p72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Emojis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07" name="Google Shape;1007;p72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08" name="Google Shape;1008;p72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09" name="Google Shape;1009;p72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1010" name="Google Shape;1010;p72"/>
          <p:cNvSpPr txBox="1"/>
          <p:nvPr/>
        </p:nvSpPr>
        <p:spPr>
          <a:xfrm>
            <a:off x="1593675" y="2744275"/>
            <a:ext cx="5956800" cy="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Os emojis da (marca) humanizam e destacam mensagem com relevância e equilíbro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" name="Google Shape;1015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0" name="Google Shape;1020;p74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1" name="Google Shape;1021;p74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022" name="Google Shape;1022;p74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3" name="Google Shape;1023;p74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4" name="Google Shape;1024;p74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5" name="Google Shape;1025;p74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6" name="Google Shape;1026;p74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027" name="Google Shape;1027;p74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028" name="Google Shape;1028;p74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Uso de emojis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029" name="Google Shape;1029;p74"/>
          <p:cNvSpPr txBox="1"/>
          <p:nvPr/>
        </p:nvSpPr>
        <p:spPr>
          <a:xfrm>
            <a:off x="622850" y="1276525"/>
            <a:ext cx="3056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Os emojis podem ser usados como ferramentas visuais para transmitir emoções e atrair atenção de forma dinâmica.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No contexto da marca, eles devem ser aplicados estrategicamente para tornar a comunicação mais próxima e envolvente, sem perder o tom profissional.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objetivo é reforçar a mensagem e não substituí-la, mantendo sempre a coerência com a voz e o posicionamento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30" name="Google Shape;1030;p74"/>
          <p:cNvSpPr txBox="1"/>
          <p:nvPr/>
        </p:nvSpPr>
        <p:spPr>
          <a:xfrm>
            <a:off x="4681300" y="982925"/>
            <a:ext cx="3275700" cy="10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Reforce mensagens positivas e motivadoras.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Destaque informações importantes, como atualizações ou novidades.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Humanize a comunicação, criando proximidade com o público.</a:t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1031" name="Google Shape;1031;p74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p74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376705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Google Shape;1033;p74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783176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4" name="Google Shape;1034;p74"/>
          <p:cNvSpPr txBox="1"/>
          <p:nvPr/>
        </p:nvSpPr>
        <p:spPr>
          <a:xfrm>
            <a:off x="4681300" y="2203575"/>
            <a:ext cx="3612900" cy="11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Excesso de emojis que dificulte a leitura.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Emojis fora de contexto ou que não representem a mensagem.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Mensagens formais ou críticas acompanhadas de emojis.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035" name="Google Shape;1035;p74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31645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Google Shape;1036;p74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602706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7" name="Google Shape;1037;p74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475" y="2998475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Google Shape;1042;p75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3" name="Google Shape;1043;p75"/>
          <p:cNvSpPr txBox="1"/>
          <p:nvPr/>
        </p:nvSpPr>
        <p:spPr>
          <a:xfrm>
            <a:off x="622850" y="988527"/>
            <a:ext cx="23457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Sugestões de notificações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push com emojis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44" name="Google Shape;1044;p75"/>
          <p:cNvSpPr txBox="1"/>
          <p:nvPr/>
        </p:nvSpPr>
        <p:spPr>
          <a:xfrm>
            <a:off x="622850" y="1505125"/>
            <a:ext cx="30564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Essas notificações devem combinar clareza, proximidade e engajamento, utilizando emojis de forma estratégica para transmitir mensagens acolhedoras e impactantes.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045" name="Google Shape;1045;p75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046" name="Google Shape;1046;p75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7" name="Google Shape;1047;p75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8" name="Google Shape;1048;p75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9" name="Google Shape;1049;p75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0" name="Google Shape;1050;p75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051" name="Google Shape;1051;p75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052" name="Google Shape;1052;p75"/>
          <p:cNvSpPr txBox="1"/>
          <p:nvPr/>
        </p:nvSpPr>
        <p:spPr>
          <a:xfrm>
            <a:off x="4681300" y="982925"/>
            <a:ext cx="3735900" cy="32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Sobre progresso do projeto: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🚀 Seu projeto está avançando! Confira as novidades agora mesmo.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Sobre evolução criativa: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🎨 Novas opções criativas disponíveis! Explore como podemos destacar ainda mais sua identidade.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Para datas comemorativas ou promoções: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🎉 Parabéns! Hoje você pode aproveitar benefícios exclusivos.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Sobre novidades ou lançamentos: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💡 Descubra as novas soluções que acabamos de lançar.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Sobre engajamento com clientes: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🙌 Obrigado por fazer parte da nossa jornada! Vamos continuar criando juntos.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Para promoções especiais:</a:t>
            </a:r>
            <a:endParaRPr sz="900">
              <a:solidFill>
                <a:srgbClr val="00050A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🔥 Aproveite nosso desconto exclusivo e impulsione sua marca hoje mesmo.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1053" name="Google Shape;1053;p7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4" name="Google Shape;1054;p7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162278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5" name="Google Shape;1055;p7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72765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6" name="Google Shape;1056;p7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314763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7" name="Google Shape;1057;p7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3679960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8" name="Google Shape;1058;p75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5475" y="2175219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3" name="Google Shape;1063;p76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4" name="Google Shape;1064;p76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065" name="Google Shape;1065;p76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6" name="Google Shape;1066;p76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7" name="Google Shape;1067;p76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8" name="Google Shape;1068;p76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9" name="Google Shape;1069;p76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070" name="Google Shape;1070;p76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071" name="Google Shape;1071;p76"/>
          <p:cNvSpPr txBox="1"/>
          <p:nvPr/>
        </p:nvSpPr>
        <p:spPr>
          <a:xfrm>
            <a:off x="4117000" y="988525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Chamar atenção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72" name="Google Shape;1072;p76"/>
          <p:cNvSpPr txBox="1"/>
          <p:nvPr/>
        </p:nvSpPr>
        <p:spPr>
          <a:xfrm>
            <a:off x="5549125" y="988525"/>
            <a:ext cx="27672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🚀 Sua marca está pronta para crescer!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73" name="Google Shape;1073;p76"/>
          <p:cNvSpPr txBox="1"/>
          <p:nvPr/>
        </p:nvSpPr>
        <p:spPr>
          <a:xfrm>
            <a:off x="622850" y="988527"/>
            <a:ext cx="23457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Sugestões de notificações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push com emojis</a:t>
            </a:r>
            <a:endParaRPr b="1" sz="11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74" name="Google Shape;1074;p76"/>
          <p:cNvSpPr txBox="1"/>
          <p:nvPr/>
        </p:nvSpPr>
        <p:spPr>
          <a:xfrm>
            <a:off x="622850" y="1505125"/>
            <a:ext cx="30564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Esse é o slide de introdução para as sugestões de notificações push com emojis.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Pra dar continuidade e manter o padrão visual, você pode complementar com exemplos prontos — dividindo entre uso ideal e exageros a evitar, assim como fizemos nas telas anteriores.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075" name="Google Shape;1075;p76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095807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6" name="Google Shape;1076;p76"/>
          <p:cNvSpPr txBox="1"/>
          <p:nvPr/>
        </p:nvSpPr>
        <p:spPr>
          <a:xfrm>
            <a:off x="4117000" y="2393675"/>
            <a:ext cx="1161300" cy="3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Evitar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77" name="Google Shape;1077;p76"/>
          <p:cNvSpPr txBox="1"/>
          <p:nvPr/>
        </p:nvSpPr>
        <p:spPr>
          <a:xfrm>
            <a:off x="5549125" y="2393675"/>
            <a:ext cx="2767200" cy="11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Emojis em excesso que atrapalhem a leitura.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Emojis aleatórios sem conexão com a mensagem.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Combinar emojis com frases muito técnicas ou frias.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078" name="Google Shape;1078;p76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50095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9" name="Google Shape;1079;p76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903507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0" name="Google Shape;1080;p76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318111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1" name="Google Shape;1081;p76"/>
          <p:cNvSpPr txBox="1"/>
          <p:nvPr/>
        </p:nvSpPr>
        <p:spPr>
          <a:xfrm>
            <a:off x="4117000" y="1355875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Humanizar interações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82" name="Google Shape;1082;p76"/>
          <p:cNvSpPr txBox="1"/>
          <p:nvPr/>
        </p:nvSpPr>
        <p:spPr>
          <a:xfrm>
            <a:off x="5549125" y="1355875"/>
            <a:ext cx="27672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💬 Estamos juntos em cada etapa.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083" name="Google Shape;1083;p76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463157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4" name="Google Shape;1084;p76"/>
          <p:cNvSpPr txBox="1"/>
          <p:nvPr/>
        </p:nvSpPr>
        <p:spPr>
          <a:xfrm>
            <a:off x="4117000" y="1788710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Enfatizar ações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85" name="Google Shape;1085;p76"/>
          <p:cNvSpPr txBox="1"/>
          <p:nvPr/>
        </p:nvSpPr>
        <p:spPr>
          <a:xfrm>
            <a:off x="5549125" y="1788710"/>
            <a:ext cx="27672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✨ Clique e descubra novas ideias agora.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086" name="Google Shape;1086;p76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895992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1" name="Google Shape;1091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1092" name="Google Shape;1092;p77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Formatações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93" name="Google Shape;1093;p77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94" name="Google Shape;1094;p77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95" name="Google Shape;1095;p77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1096" name="Google Shape;1096;p77"/>
          <p:cNvSpPr txBox="1"/>
          <p:nvPr/>
        </p:nvSpPr>
        <p:spPr>
          <a:xfrm>
            <a:off x="1593675" y="2744275"/>
            <a:ext cx="5956800" cy="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As formatações garantem clareza e consistência na comunicação da (marca)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100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1" name="Google Shape;1101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5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" name="Google Shape;1106;p79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07" name="Google Shape;1107;p79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108" name="Google Shape;1108;p79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9" name="Google Shape;1109;p79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0" name="Google Shape;1110;p79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1" name="Google Shape;1111;p79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2" name="Google Shape;1112;p79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113" name="Google Shape;1113;p79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114" name="Google Shape;1114;p79"/>
          <p:cNvSpPr txBox="1"/>
          <p:nvPr/>
        </p:nvSpPr>
        <p:spPr>
          <a:xfrm>
            <a:off x="4117000" y="1199251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15" name="Google Shape;1115;p79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Capitalização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116" name="Google Shape;1116;p79"/>
          <p:cNvSpPr txBox="1"/>
          <p:nvPr/>
        </p:nvSpPr>
        <p:spPr>
          <a:xfrm>
            <a:off x="622850" y="1276525"/>
            <a:ext cx="3056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capitalização correta é essencial para transmitir clareza e profissionalismo. Seu uso estratégico reforça a hierarquia visual, facilita a leitura e garante consistência na comunicação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17" name="Google Shape;1117;p79"/>
          <p:cNvSpPr txBox="1"/>
          <p:nvPr/>
        </p:nvSpPr>
        <p:spPr>
          <a:xfrm>
            <a:off x="5350472" y="975475"/>
            <a:ext cx="1413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CTAs (call to action)</a:t>
            </a:r>
            <a:endParaRPr sz="8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18" name="Google Shape;1118;p79"/>
          <p:cNvSpPr txBox="1"/>
          <p:nvPr/>
        </p:nvSpPr>
        <p:spPr>
          <a:xfrm>
            <a:off x="5549125" y="1199250"/>
            <a:ext cx="2767200" cy="8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Descubra agora.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Transforme sua marca.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Veja como podemos ajudar.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119" name="Google Shape;1119;p7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30653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0" name="Google Shape;1120;p7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58656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1" name="Google Shape;1121;p79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861268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122" name="Google Shape;1122;p79"/>
          <p:cNvSpPr txBox="1"/>
          <p:nvPr/>
        </p:nvSpPr>
        <p:spPr>
          <a:xfrm>
            <a:off x="4117000" y="2260951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incorreto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23" name="Google Shape;1123;p79"/>
          <p:cNvSpPr txBox="1"/>
          <p:nvPr/>
        </p:nvSpPr>
        <p:spPr>
          <a:xfrm>
            <a:off x="5549125" y="2260950"/>
            <a:ext cx="2767200" cy="1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DESCUBRA AGORA.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todas as letras maiúsculas em CTAs, pois soa agressivo.)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Descubra Agora.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capitalização inicial em todas as palavras, exceto para nomes próprios.)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Descubra agora.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falta de capitalização na primeira palavra, pois parece informal demais.)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124" name="Google Shape;1124;p7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36823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5" name="Google Shape;1125;p7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787396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" name="Google Shape;1126;p79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340343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1" name="Google Shape;1131;p80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32" name="Google Shape;1132;p80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133" name="Google Shape;1133;p80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4" name="Google Shape;1134;p80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5" name="Google Shape;1135;p80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6" name="Google Shape;1136;p80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7" name="Google Shape;1137;p80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138" name="Google Shape;1138;p80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139" name="Google Shape;1139;p80"/>
          <p:cNvSpPr txBox="1"/>
          <p:nvPr/>
        </p:nvSpPr>
        <p:spPr>
          <a:xfrm>
            <a:off x="4117000" y="1199251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40" name="Google Shape;1140;p80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Capitalização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141" name="Google Shape;1141;p80"/>
          <p:cNvSpPr txBox="1"/>
          <p:nvPr/>
        </p:nvSpPr>
        <p:spPr>
          <a:xfrm>
            <a:off x="622850" y="1276525"/>
            <a:ext cx="3056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capitalização correta é essencial para transmitir clareza e profissionalismo. Seu uso estratégico reforça a hierarquia visual, facilita a leitura e garante consistência na comunicação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42" name="Google Shape;1142;p80"/>
          <p:cNvSpPr txBox="1"/>
          <p:nvPr/>
        </p:nvSpPr>
        <p:spPr>
          <a:xfrm>
            <a:off x="5350476" y="975475"/>
            <a:ext cx="17985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Cabeçalhos e subtítulos</a:t>
            </a:r>
            <a:endParaRPr sz="8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43" name="Google Shape;1143;p80"/>
          <p:cNvSpPr txBox="1"/>
          <p:nvPr/>
        </p:nvSpPr>
        <p:spPr>
          <a:xfrm>
            <a:off x="5549125" y="1199250"/>
            <a:ext cx="2767200" cy="8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Nossos serviços.</a:t>
            </a:r>
            <a:endParaRPr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Como impulsionamos sua marca.</a:t>
            </a:r>
            <a:endParaRPr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Benefícios do design estratégico.</a:t>
            </a:r>
            <a:endParaRPr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144" name="Google Shape;1144;p8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30653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5" name="Google Shape;1145;p8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58656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6" name="Google Shape;1146;p80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861268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7" name="Google Shape;1147;p80"/>
          <p:cNvSpPr txBox="1"/>
          <p:nvPr/>
        </p:nvSpPr>
        <p:spPr>
          <a:xfrm>
            <a:off x="4117000" y="2260951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incorreto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48" name="Google Shape;1148;p80"/>
          <p:cNvSpPr txBox="1"/>
          <p:nvPr/>
        </p:nvSpPr>
        <p:spPr>
          <a:xfrm>
            <a:off x="5549125" y="2260950"/>
            <a:ext cx="2767200" cy="1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NOSSOS SERVIÇOS.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(Todas as letras maiúsculas podem ser usadas para ênfase pontual, mas não como padrão.)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Nossos Serviços.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capitalização em todas as palavras, exceto nomes próprios.)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nossos serviços.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(Sem capitalizar a primeira palavra de um cabeçalho perde-se profissionalismo.)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1149" name="Google Shape;1149;p80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36823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0" name="Google Shape;1150;p80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787396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1" name="Google Shape;1151;p80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340343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" name="Google Shape;1156;p81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57" name="Google Shape;1157;p81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158" name="Google Shape;1158;p81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59" name="Google Shape;1159;p81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60" name="Google Shape;1160;p81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61" name="Google Shape;1161;p81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62" name="Google Shape;1162;p81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163" name="Google Shape;1163;p81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164" name="Google Shape;1164;p81"/>
          <p:cNvSpPr txBox="1"/>
          <p:nvPr/>
        </p:nvSpPr>
        <p:spPr>
          <a:xfrm>
            <a:off x="4117000" y="1199251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5" name="Google Shape;1165;p81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Capitalização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166" name="Google Shape;1166;p81"/>
          <p:cNvSpPr txBox="1"/>
          <p:nvPr/>
        </p:nvSpPr>
        <p:spPr>
          <a:xfrm>
            <a:off x="622850" y="1276525"/>
            <a:ext cx="3056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capitalização correta é essencial para transmitir clareza e profissionalismo. Seu uso estratégico reforça a hierarquia visual, facilita a leitura e garante consistência na comunicação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7" name="Google Shape;1167;p81"/>
          <p:cNvSpPr txBox="1"/>
          <p:nvPr/>
        </p:nvSpPr>
        <p:spPr>
          <a:xfrm>
            <a:off x="5347850" y="975475"/>
            <a:ext cx="29331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Títulos para postagens em blog e títulos de páginas</a:t>
            </a:r>
            <a:endParaRPr sz="8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8" name="Google Shape;1168;p81"/>
          <p:cNvSpPr txBox="1"/>
          <p:nvPr/>
        </p:nvSpPr>
        <p:spPr>
          <a:xfrm>
            <a:off x="5549125" y="1199250"/>
            <a:ext cx="2767200" cy="11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Como transformar sua marca digital.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Dicas de branding para pequenas empresas.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Design inovador para PMEs.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169" name="Google Shape;1169;p81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30653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0" name="Google Shape;1170;p81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58656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1" name="Google Shape;1171;p81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980277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172" name="Google Shape;1172;p81"/>
          <p:cNvSpPr txBox="1"/>
          <p:nvPr/>
        </p:nvSpPr>
        <p:spPr>
          <a:xfrm>
            <a:off x="4117000" y="2407776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incorreto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73" name="Google Shape;1173;p81"/>
          <p:cNvSpPr txBox="1"/>
          <p:nvPr/>
        </p:nvSpPr>
        <p:spPr>
          <a:xfrm>
            <a:off x="5549125" y="2402424"/>
            <a:ext cx="2767200" cy="16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COMO TRANSFORMAR SUA MARCA DIGITAL.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(Não usar todas as letras maiúsculas em títulos de blog.)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Como Transformar Sua Marca Digital.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capitalização desnecessária de todas as palavras.)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Como transformar sua marca digital.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(Não iniciar títulos com letras minúsculas.)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1174" name="Google Shape;1174;p81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519358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5" name="Google Shape;1175;p81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08021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6" name="Google Shape;1176;p81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627816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9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Branding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1" name="Google Shape;131;p19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32" name="Google Shape;132;p19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33" name="Google Shape;133;p19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0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1" name="Google Shape;1181;p82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2" name="Google Shape;1182;p82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183" name="Google Shape;1183;p82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84" name="Google Shape;1184;p82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85" name="Google Shape;1185;p82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86" name="Google Shape;1186;p82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87" name="Google Shape;1187;p82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188" name="Google Shape;1188;p82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189" name="Google Shape;1189;p82"/>
          <p:cNvSpPr txBox="1"/>
          <p:nvPr/>
        </p:nvSpPr>
        <p:spPr>
          <a:xfrm>
            <a:off x="4117000" y="1199251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90" name="Google Shape;1190;p82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Capitalização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191" name="Google Shape;1191;p82"/>
          <p:cNvSpPr txBox="1"/>
          <p:nvPr/>
        </p:nvSpPr>
        <p:spPr>
          <a:xfrm>
            <a:off x="622850" y="1276525"/>
            <a:ext cx="3056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capitalização correta é essencial para transmitir clareza e profissionalismo. Seu uso estratégico reforça a hierarquia visual, facilita a leitura e garante consistência na comunicação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92" name="Google Shape;1192;p82"/>
          <p:cNvSpPr txBox="1"/>
          <p:nvPr/>
        </p:nvSpPr>
        <p:spPr>
          <a:xfrm>
            <a:off x="5347850" y="975475"/>
            <a:ext cx="29331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Uso de letras maiúsculas para títulos de vídeos</a:t>
            </a:r>
            <a:endParaRPr sz="8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93" name="Google Shape;1193;p82"/>
          <p:cNvSpPr txBox="1"/>
          <p:nvPr/>
        </p:nvSpPr>
        <p:spPr>
          <a:xfrm>
            <a:off x="5549125" y="1199250"/>
            <a:ext cx="2767200" cy="11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Estratégias de marketing para PMEs.</a:t>
            </a:r>
            <a:b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 impacto do design no branding.</a:t>
            </a:r>
            <a:b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Por que sua marca precisa de um site profissional.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194" name="Google Shape;1194;p82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30653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5" name="Google Shape;1195;p82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58656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6" name="Google Shape;1196;p82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980277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197" name="Google Shape;1197;p82"/>
          <p:cNvSpPr txBox="1"/>
          <p:nvPr/>
        </p:nvSpPr>
        <p:spPr>
          <a:xfrm>
            <a:off x="4117000" y="2407776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incorreto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98" name="Google Shape;1198;p82"/>
          <p:cNvSpPr txBox="1"/>
          <p:nvPr/>
        </p:nvSpPr>
        <p:spPr>
          <a:xfrm>
            <a:off x="5549125" y="2402424"/>
            <a:ext cx="2767200" cy="16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ESTRATÉGIAS DE MARKETING PARA PMES.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todas as letras maiúsculas para títulos de vídeos.)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Estratégias De Marketing Para Pmes.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capitalizar todas as palavras.)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Estratégias de marketing para pmes.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(Não começar o título com letras minúsculas.)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1199" name="Google Shape;1199;p82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519358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0" name="Google Shape;1200;p82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08021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1" name="Google Shape;1201;p82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627816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5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6" name="Google Shape;1206;p83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07" name="Google Shape;1207;p83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208" name="Google Shape;1208;p83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09" name="Google Shape;1209;p83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10" name="Google Shape;1210;p83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11" name="Google Shape;1211;p83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12" name="Google Shape;1212;p83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213" name="Google Shape;1213;p83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14" name="Google Shape;1214;p83"/>
          <p:cNvSpPr txBox="1"/>
          <p:nvPr/>
        </p:nvSpPr>
        <p:spPr>
          <a:xfrm>
            <a:off x="4117000" y="1199251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15" name="Google Shape;1215;p83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Capitalização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216" name="Google Shape;1216;p83"/>
          <p:cNvSpPr txBox="1"/>
          <p:nvPr/>
        </p:nvSpPr>
        <p:spPr>
          <a:xfrm>
            <a:off x="622850" y="1276525"/>
            <a:ext cx="3056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capitalização correta é essencial para transmitir clareza e profissionalismo. Seu uso estratégico reforça a hierarquia visual, facilita a leitura e garante consistência na comunicação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17" name="Google Shape;1217;p83"/>
          <p:cNvSpPr txBox="1"/>
          <p:nvPr/>
        </p:nvSpPr>
        <p:spPr>
          <a:xfrm>
            <a:off x="5347850" y="975475"/>
            <a:ext cx="29331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Uso de letras maiúsculas para títulos de histórias</a:t>
            </a:r>
            <a:endParaRPr sz="800">
              <a:solidFill>
                <a:srgbClr val="22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18" name="Google Shape;1218;p83"/>
          <p:cNvSpPr txBox="1"/>
          <p:nvPr/>
        </p:nvSpPr>
        <p:spPr>
          <a:xfrm>
            <a:off x="5549125" y="1199250"/>
            <a:ext cx="2767200" cy="11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Estratégias de marketing para PMEs.</a:t>
            </a:r>
            <a:b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O impacto do design no branding.</a:t>
            </a:r>
            <a:b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Por que sua marca precisa de um site profissional.</a:t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219" name="Google Shape;1219;p83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30653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0" name="Google Shape;1220;p83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58656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1" name="Google Shape;1221;p83" title="check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980277"/>
            <a:ext cx="107675" cy="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2" name="Google Shape;1222;p83"/>
          <p:cNvSpPr txBox="1"/>
          <p:nvPr/>
        </p:nvSpPr>
        <p:spPr>
          <a:xfrm>
            <a:off x="4117000" y="2407776"/>
            <a:ext cx="11613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Uso incorreto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23" name="Google Shape;1223;p83"/>
          <p:cNvSpPr txBox="1"/>
          <p:nvPr/>
        </p:nvSpPr>
        <p:spPr>
          <a:xfrm>
            <a:off x="5549125" y="2402424"/>
            <a:ext cx="2767200" cy="16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ESTRATÉGIAS DE MARKETING PARA PMES.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todas as letras maiúsculas para títulos de vídeos.)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Estratégias De Marketing Para Pmes.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(Evitar capitalizar todas as palavras.)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914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Estratégias de marketing para pmes.</a:t>
            </a:r>
            <a:r>
              <a:rPr lang="pt-BR" sz="900">
                <a:solidFill>
                  <a:srgbClr val="00091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(Não começar o título com letras minúsculas.)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914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1224" name="Google Shape;1224;p83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2519358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5" name="Google Shape;1225;p83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08021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6" name="Google Shape;1226;p83" title="clos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1450" y="3627816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230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" name="Google Shape;1231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1232" name="Google Shape;1232;p84"/>
          <p:cNvSpPr txBox="1"/>
          <p:nvPr/>
        </p:nvSpPr>
        <p:spPr>
          <a:xfrm>
            <a:off x="0" y="1745248"/>
            <a:ext cx="91440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Marketing</a:t>
            </a:r>
            <a:endParaRPr b="1" sz="52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33" name="Google Shape;1233;p84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234" name="Google Shape;1234;p84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235" name="Google Shape;1235;p84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9" y="4615083"/>
            <a:ext cx="717500" cy="286992"/>
          </a:xfrm>
          <a:prstGeom prst="rect">
            <a:avLst/>
          </a:prstGeom>
          <a:noFill/>
          <a:ln>
            <a:noFill/>
          </a:ln>
        </p:spPr>
      </p:pic>
      <p:sp>
        <p:nvSpPr>
          <p:cNvPr id="1236" name="Google Shape;1236;p84"/>
          <p:cNvSpPr txBox="1"/>
          <p:nvPr/>
        </p:nvSpPr>
        <p:spPr>
          <a:xfrm>
            <a:off x="1888025" y="2744275"/>
            <a:ext cx="5368200" cy="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484D5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 marketing da (marca) conecta criatividade, estratégia e resultados</a:t>
            </a:r>
            <a:endParaRPr>
              <a:solidFill>
                <a:srgbClr val="484D5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1" name="Google Shape;1241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5" name="Shape 1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6" name="Google Shape;1246;p86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47" name="Google Shape;1247;p86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248" name="Google Shape;1248;p86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49" name="Google Shape;1249;p86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50" name="Google Shape;1250;p86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51" name="Google Shape;1251;p86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52" name="Google Shape;1252;p86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253" name="Google Shape;1253;p86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54" name="Google Shape;1254;p86"/>
          <p:cNvSpPr txBox="1"/>
          <p:nvPr/>
        </p:nvSpPr>
        <p:spPr>
          <a:xfrm>
            <a:off x="4117000" y="9754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Band awareness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Poppins"/>
                <a:ea typeface="Poppins"/>
                <a:cs typeface="Poppins"/>
                <a:sym typeface="Poppins"/>
              </a:rPr>
              <a:t>(reconhecimento de marca)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55" name="Google Shape;1255;p86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Estratégias Principais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256" name="Google Shape;1256;p86"/>
          <p:cNvSpPr txBox="1"/>
          <p:nvPr/>
        </p:nvSpPr>
        <p:spPr>
          <a:xfrm>
            <a:off x="622850" y="1276525"/>
            <a:ext cx="3056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capitalização correta é essencial para transmitir clareza e profissionalismo. Seu uso estratégico reforça a hierarquia visual, facilita a leitura e garante consistência na comunicação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57" name="Google Shape;1257;p86"/>
          <p:cNvSpPr txBox="1"/>
          <p:nvPr/>
        </p:nvSpPr>
        <p:spPr>
          <a:xfrm>
            <a:off x="5549125" y="975475"/>
            <a:ext cx="2767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Criar campanhas que reforcem o posicionamento da marca e aumentem sua visibilidade.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Utilizar exemplos, cases ou histórias que mostrem conquistas relevantes.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58" name="Google Shape;1258;p86"/>
          <p:cNvSpPr txBox="1"/>
          <p:nvPr/>
        </p:nvSpPr>
        <p:spPr>
          <a:xfrm>
            <a:off x="4117000" y="21107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Marketing de conteúdo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59" name="Google Shape;1259;p86"/>
          <p:cNvSpPr txBox="1"/>
          <p:nvPr/>
        </p:nvSpPr>
        <p:spPr>
          <a:xfrm>
            <a:off x="5549125" y="2110775"/>
            <a:ext cx="2767200" cy="15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Produzir artigos, materiais ricos ou publicações que eduquem o público sobre o setor.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50A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Exemplos de temas: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 “Como [serviço/produto] pode ajudar sua empresa” ou “A importância de [tópico] para gerar resultados”.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260" name="Google Shape;1260;p86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08970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1" name="Google Shape;1261;p86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63092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2" name="Google Shape;1262;p86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224675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3" name="Google Shape;1263;p86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2766879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7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8" name="Google Shape;1268;p87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9" name="Google Shape;1269;p87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270" name="Google Shape;1270;p87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71" name="Google Shape;1271;p87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72" name="Google Shape;1272;p87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73" name="Google Shape;1273;p87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74" name="Google Shape;1274;p87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275" name="Google Shape;1275;p87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76" name="Google Shape;1276;p87"/>
          <p:cNvSpPr txBox="1"/>
          <p:nvPr/>
        </p:nvSpPr>
        <p:spPr>
          <a:xfrm>
            <a:off x="4117000" y="9754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SEO</a:t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latin typeface="Poppins"/>
                <a:ea typeface="Poppins"/>
                <a:cs typeface="Poppins"/>
                <a:sym typeface="Poppins"/>
              </a:rPr>
              <a:t>(otimização para motores de busca)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77" name="Google Shape;1277;p87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Estratégias Principais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278" name="Google Shape;1278;p87"/>
          <p:cNvSpPr txBox="1"/>
          <p:nvPr/>
        </p:nvSpPr>
        <p:spPr>
          <a:xfrm>
            <a:off x="622850" y="1276525"/>
            <a:ext cx="3056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capitalização correta é essencial para transmitir clareza e profissionalismo. Seu uso estratégico reforça a hierarquia visual, facilita a leitura e garante consistência na comunicação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79" name="Google Shape;1279;p87"/>
          <p:cNvSpPr txBox="1"/>
          <p:nvPr/>
        </p:nvSpPr>
        <p:spPr>
          <a:xfrm>
            <a:off x="5549125" y="975475"/>
            <a:ext cx="2767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Otimizar site e conteúdos para palavras-chave relacionadas ao setor ou mercado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00050A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Exemplo:</a:t>
            </a:r>
            <a:r>
              <a:rPr lang="pt-BR" sz="900">
                <a:solidFill>
                  <a:srgbClr val="00050A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“[serviço/produto] em [cidade/região]”.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80" name="Google Shape;1280;p87"/>
          <p:cNvSpPr txBox="1"/>
          <p:nvPr/>
        </p:nvSpPr>
        <p:spPr>
          <a:xfrm>
            <a:off x="4117000" y="2100049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Tráfego pago</a:t>
            </a:r>
            <a:endParaRPr b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(googls ads e social ads)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81" name="Google Shape;1281;p87"/>
          <p:cNvSpPr txBox="1"/>
          <p:nvPr/>
        </p:nvSpPr>
        <p:spPr>
          <a:xfrm>
            <a:off x="5549125" y="2100050"/>
            <a:ext cx="2767200" cy="15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Desenvolver campanhas que destaquem os diferenciais da marca e tragam resultados mensuráveis.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Usar remarketing para atrair visitantes que ainda não converteram.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282" name="Google Shape;1282;p87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08970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3" name="Google Shape;1283;p87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2212704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7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8" name="Google Shape;1288;p88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89" name="Google Shape;1289;p88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290" name="Google Shape;1290;p88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91" name="Google Shape;1291;p88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92" name="Google Shape;1292;p88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93" name="Google Shape;1293;p88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94" name="Google Shape;1294;p88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295" name="Google Shape;1295;p88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296" name="Google Shape;1296;p88"/>
          <p:cNvSpPr txBox="1"/>
          <p:nvPr/>
        </p:nvSpPr>
        <p:spPr>
          <a:xfrm>
            <a:off x="4117000" y="9754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Mídias Sociais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97" name="Google Shape;1297;p88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Estratégias Principais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298" name="Google Shape;1298;p88"/>
          <p:cNvSpPr txBox="1"/>
          <p:nvPr/>
        </p:nvSpPr>
        <p:spPr>
          <a:xfrm>
            <a:off x="622850" y="1276525"/>
            <a:ext cx="3056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capitalização correta é essencial para transmitir clareza e profissionalismo. Seu uso estratégico reforça a hierarquia visual, facilita a leitura e garante consistência na comunicação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99" name="Google Shape;1299;p88"/>
          <p:cNvSpPr txBox="1"/>
          <p:nvPr/>
        </p:nvSpPr>
        <p:spPr>
          <a:xfrm>
            <a:off x="5549125" y="975475"/>
            <a:ext cx="2767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Publicar regularmente em canais digitais relevantes para o público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Criar conteúdos que incluam dicas práticas, tendências do setor e resultados obtidos.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00" name="Google Shape;1300;p88"/>
          <p:cNvSpPr txBox="1"/>
          <p:nvPr/>
        </p:nvSpPr>
        <p:spPr>
          <a:xfrm>
            <a:off x="4117000" y="19662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Parcerias</a:t>
            </a:r>
            <a:endParaRPr b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estratégicas</a:t>
            </a:r>
            <a:endParaRPr b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01" name="Google Shape;1301;p88"/>
          <p:cNvSpPr txBox="1"/>
          <p:nvPr/>
        </p:nvSpPr>
        <p:spPr>
          <a:xfrm>
            <a:off x="5549125" y="1966275"/>
            <a:ext cx="2767200" cy="15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Estabelecer colaborações com associações, profissionais do setor e instituições que reforcem o posicionamento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02" name="Google Shape;1302;p88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08970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3" name="Google Shape;1303;p88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49530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4" name="Google Shape;1304;p88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55200" y="2072704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8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" name="Google Shape;1309;p89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0" name="Google Shape;1310;p89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311" name="Google Shape;1311;p89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12" name="Google Shape;1312;p89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13" name="Google Shape;1313;p89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14" name="Google Shape;1314;p89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15" name="Google Shape;1315;p89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316" name="Google Shape;1316;p89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317" name="Google Shape;1317;p89"/>
          <p:cNvSpPr txBox="1"/>
          <p:nvPr/>
        </p:nvSpPr>
        <p:spPr>
          <a:xfrm>
            <a:off x="4117000" y="9754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Redes Sociais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18" name="Google Shape;1318;p89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Canais de Marketing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319" name="Google Shape;1319;p89"/>
          <p:cNvSpPr txBox="1"/>
          <p:nvPr/>
        </p:nvSpPr>
        <p:spPr>
          <a:xfrm>
            <a:off x="622850" y="1276525"/>
            <a:ext cx="30564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Os canais de marketing da marca devem ser escolhidos estrategicamente para atingir públicos diversos e fortalecer a presença no mercado.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Redes sociais podem ser utilizadas para engajar diferentes audiências, enquanto o e-mail marketing oferece comunicação personalizada e direta.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site deve atuar como hub central, reunindo conteúdos otimizados e gerando conversões, enquanto materiais educativos e eventos digitais ajudam a criar conexões mais profundas com o público.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0" name="Google Shape;1320;p89"/>
          <p:cNvSpPr txBox="1"/>
          <p:nvPr/>
        </p:nvSpPr>
        <p:spPr>
          <a:xfrm>
            <a:off x="5549125" y="975475"/>
            <a:ext cx="2767200" cy="81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Publicar conteúdos visuais e informativos que engajem a audiência.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Adaptar linguagem e formatos de acordo com cada plataforma.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1" name="Google Shape;1321;p89"/>
          <p:cNvSpPr txBox="1"/>
          <p:nvPr/>
        </p:nvSpPr>
        <p:spPr>
          <a:xfrm>
            <a:off x="4117000" y="20347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E-mail marketing</a:t>
            </a:r>
            <a:endParaRPr b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2" name="Google Shape;1322;p89"/>
          <p:cNvSpPr txBox="1"/>
          <p:nvPr/>
        </p:nvSpPr>
        <p:spPr>
          <a:xfrm>
            <a:off x="5549125" y="2034775"/>
            <a:ext cx="27672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Criar campanhas segmentadas, compartilhando conteúdos relevantes e ofertas personalizadas.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3" name="Google Shape;1323;p89"/>
          <p:cNvSpPr txBox="1"/>
          <p:nvPr/>
        </p:nvSpPr>
        <p:spPr>
          <a:xfrm>
            <a:off x="4117000" y="27661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Website</a:t>
            </a:r>
            <a:endParaRPr b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4" name="Google Shape;1324;p89"/>
          <p:cNvSpPr txBox="1"/>
          <p:nvPr/>
        </p:nvSpPr>
        <p:spPr>
          <a:xfrm>
            <a:off x="5549125" y="2766175"/>
            <a:ext cx="27672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Manter um site atualizado, com páginas otimizadas para conversão e um blog ativo.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25" name="Google Shape;1325;p89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08970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6" name="Google Shape;1326;p89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49832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7" name="Google Shape;1327;p89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213000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8" name="Google Shape;1328;p89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2870179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2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" name="Google Shape;1333;p90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4" name="Google Shape;1334;p90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335" name="Google Shape;1335;p90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36" name="Google Shape;1336;p90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37" name="Google Shape;1337;p90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38" name="Google Shape;1338;p90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39" name="Google Shape;1339;p90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340" name="Google Shape;1340;p90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341" name="Google Shape;1341;p90"/>
          <p:cNvSpPr txBox="1"/>
          <p:nvPr/>
        </p:nvSpPr>
        <p:spPr>
          <a:xfrm>
            <a:off x="4117000" y="9754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Ebook e blogs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42" name="Google Shape;1342;p90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Canais de Marketing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343" name="Google Shape;1343;p90"/>
          <p:cNvSpPr txBox="1"/>
          <p:nvPr/>
        </p:nvSpPr>
        <p:spPr>
          <a:xfrm>
            <a:off x="622850" y="1276525"/>
            <a:ext cx="30564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Os canais de marketing da marca devem ser escolhidos estrategicamente para atingir públicos diversos e fortalecer a presença no mercado.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Redes sociais podem ser utilizadas para engajar diferentes audiências, enquanto o e-mail marketing oferece comunicação personalizada e direta.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site deve atuar como hub central, reunindo conteúdos otimizados e gerando conversões, enquanto materiais educativos e eventos digitais ajudam a criar conexões mais profundas com o público.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44" name="Google Shape;1344;p90"/>
          <p:cNvSpPr txBox="1"/>
          <p:nvPr/>
        </p:nvSpPr>
        <p:spPr>
          <a:xfrm>
            <a:off x="5549125" y="975475"/>
            <a:ext cx="2767200" cy="10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Produzir materiais educativos que ofereçam insights úteis e fortaleçam a autoridade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Utilizar e-books como iscas digitais e o blog como canal contínuo de informação.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45" name="Google Shape;1345;p90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089704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9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0" name="Google Shape;1350;p91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51" name="Google Shape;1351;p91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352" name="Google Shape;1352;p91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53" name="Google Shape;1353;p91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54" name="Google Shape;1354;p91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55" name="Google Shape;1355;p91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56" name="Google Shape;1356;p91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357" name="Google Shape;1357;p91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358" name="Google Shape;1358;p91"/>
          <p:cNvSpPr txBox="1"/>
          <p:nvPr/>
        </p:nvSpPr>
        <p:spPr>
          <a:xfrm>
            <a:off x="4117000" y="9754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Leads gerados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59" name="Google Shape;1359;p91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Métricas e KPIs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360" name="Google Shape;1360;p91"/>
          <p:cNvSpPr txBox="1"/>
          <p:nvPr/>
        </p:nvSpPr>
        <p:spPr>
          <a:xfrm>
            <a:off x="622850" y="1276525"/>
            <a:ext cx="30564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As métricas e KPIs são ferramentas essenciais para medir o sucesso das estratégias de marketing.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Elas oferecem insights claros sobre o desempenho das campanhas, permitindo ajustes estratégicos e decisões mais assertivas.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Desde a geração de leads até o ROI, essas métricas garantem que os esforços estejam alinhados aos objetivos do negócio e entreguem resultados mensuráveis e significativos.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1" name="Google Shape;1361;p91"/>
          <p:cNvSpPr txBox="1"/>
          <p:nvPr/>
        </p:nvSpPr>
        <p:spPr>
          <a:xfrm>
            <a:off x="5549125" y="975475"/>
            <a:ext cx="27672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Número de contatos qualificados captados em um período específico.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2" name="Google Shape;1362;p91"/>
          <p:cNvSpPr txBox="1"/>
          <p:nvPr/>
        </p:nvSpPr>
        <p:spPr>
          <a:xfrm>
            <a:off x="4117000" y="146402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Taxa de conversão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3" name="Google Shape;1363;p91"/>
          <p:cNvSpPr txBox="1"/>
          <p:nvPr/>
        </p:nvSpPr>
        <p:spPr>
          <a:xfrm>
            <a:off x="5549125" y="1464025"/>
            <a:ext cx="27672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Percentual de leads convertidos em clientes ou ações desejadas.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4" name="Google Shape;1364;p91"/>
          <p:cNvSpPr txBox="1"/>
          <p:nvPr/>
        </p:nvSpPr>
        <p:spPr>
          <a:xfrm>
            <a:off x="4117000" y="196682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Engajamento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5" name="Google Shape;1365;p91"/>
          <p:cNvSpPr txBox="1"/>
          <p:nvPr/>
        </p:nvSpPr>
        <p:spPr>
          <a:xfrm>
            <a:off x="5549125" y="1966825"/>
            <a:ext cx="27672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Interações nas redes sociais, como curtidas, comentários e compartilhamentos.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6" name="Google Shape;1366;p91"/>
          <p:cNvSpPr txBox="1"/>
          <p:nvPr/>
        </p:nvSpPr>
        <p:spPr>
          <a:xfrm>
            <a:off x="4117000" y="245292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Tráfego no site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7" name="Google Shape;1367;p91"/>
          <p:cNvSpPr txBox="1"/>
          <p:nvPr/>
        </p:nvSpPr>
        <p:spPr>
          <a:xfrm>
            <a:off x="5549125" y="2452925"/>
            <a:ext cx="27672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Crescimento de acessos orgânicos e pagos.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8" name="Google Shape;1368;p91"/>
          <p:cNvSpPr txBox="1"/>
          <p:nvPr/>
        </p:nvSpPr>
        <p:spPr>
          <a:xfrm>
            <a:off x="4117000" y="280052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ROI </a:t>
            </a:r>
            <a:r>
              <a:rPr lang="pt-BR" sz="800">
                <a:latin typeface="Poppins"/>
                <a:ea typeface="Poppins"/>
                <a:cs typeface="Poppins"/>
                <a:sym typeface="Poppins"/>
              </a:rPr>
              <a:t>(retorno sobre investimento)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9" name="Google Shape;1369;p91"/>
          <p:cNvSpPr txBox="1"/>
          <p:nvPr/>
        </p:nvSpPr>
        <p:spPr>
          <a:xfrm>
            <a:off x="5549125" y="2800525"/>
            <a:ext cx="27672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Comparação entre custos da campanha e receita/lucro gerado.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70" name="Google Shape;1370;p91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08970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p91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1570654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2" name="Google Shape;1372;p91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2078729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3" name="Google Shape;1373;p91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2561742"/>
            <a:ext cx="107675" cy="10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4" name="Google Shape;1374;p91" title="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450" y="2919092"/>
            <a:ext cx="107675" cy="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8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9" name="Google Shape;1379;p92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0" name="Google Shape;1380;p92"/>
          <p:cNvGrpSpPr/>
          <p:nvPr/>
        </p:nvGrpSpPr>
        <p:grpSpPr>
          <a:xfrm>
            <a:off x="461869" y="363965"/>
            <a:ext cx="8166867" cy="4414801"/>
            <a:chOff x="461869" y="363965"/>
            <a:chExt cx="8166867" cy="4414801"/>
          </a:xfrm>
        </p:grpSpPr>
        <p:sp>
          <p:nvSpPr>
            <p:cNvPr id="1381" name="Google Shape;1381;p92"/>
            <p:cNvSpPr/>
            <p:nvPr/>
          </p:nvSpPr>
          <p:spPr>
            <a:xfrm rot="10800000">
              <a:off x="3336296" y="36396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82" name="Google Shape;1382;p92"/>
            <p:cNvSpPr/>
            <p:nvPr/>
          </p:nvSpPr>
          <p:spPr>
            <a:xfrm rot="5400000">
              <a:off x="461869" y="366418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83" name="Google Shape;1383;p92"/>
            <p:cNvSpPr/>
            <p:nvPr/>
          </p:nvSpPr>
          <p:spPr>
            <a:xfrm>
              <a:off x="461869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84" name="Google Shape;1384;p92"/>
            <p:cNvSpPr/>
            <p:nvPr/>
          </p:nvSpPr>
          <p:spPr>
            <a:xfrm rot="-5400000">
              <a:off x="3336296" y="4740667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85" name="Google Shape;1385;p92"/>
            <p:cNvSpPr/>
            <p:nvPr/>
          </p:nvSpPr>
          <p:spPr>
            <a:xfrm rot="10800000">
              <a:off x="8590637" y="363965"/>
              <a:ext cx="38100" cy="38100"/>
            </a:xfrm>
            <a:prstGeom prst="rtTriangle">
              <a:avLst/>
            </a:prstGeom>
            <a:solidFill>
              <a:srgbClr val="226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solidFill>
                    <a:srgbClr val="FFFFFF"/>
                  </a:solidFill>
                </a:rPr>
                <a:t> </a:t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386" name="Google Shape;1386;p92"/>
          <p:cNvSpPr/>
          <p:nvPr/>
        </p:nvSpPr>
        <p:spPr>
          <a:xfrm>
            <a:off x="4038275" y="710825"/>
            <a:ext cx="4590300" cy="3729000"/>
          </a:xfrm>
          <a:prstGeom prst="roundRect">
            <a:avLst>
              <a:gd fmla="val 2928" name="adj"/>
            </a:avLst>
          </a:prstGeom>
          <a:solidFill>
            <a:srgbClr val="FFFFFF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387" name="Google Shape;1387;p92"/>
          <p:cNvSpPr txBox="1"/>
          <p:nvPr/>
        </p:nvSpPr>
        <p:spPr>
          <a:xfrm>
            <a:off x="4117000" y="9754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Tom e voz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88" name="Google Shape;1388;p92"/>
          <p:cNvSpPr txBox="1"/>
          <p:nvPr/>
        </p:nvSpPr>
        <p:spPr>
          <a:xfrm>
            <a:off x="622848" y="988520"/>
            <a:ext cx="234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2266FF"/>
                </a:solidFill>
                <a:latin typeface="Poppins"/>
                <a:ea typeface="Poppins"/>
                <a:cs typeface="Poppins"/>
                <a:sym typeface="Poppins"/>
              </a:rPr>
              <a:t>Recomendações específicas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389" name="Google Shape;1389;p92"/>
          <p:cNvSpPr txBox="1"/>
          <p:nvPr/>
        </p:nvSpPr>
        <p:spPr>
          <a:xfrm>
            <a:off x="622850" y="1276525"/>
            <a:ext cx="30564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As recomendações específicas para o marketing garantem consistência e eficácia em todas as ações.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O tom e a voz devem equilibrar criatividade e confiabilidade, refletindo os valores e diretrizes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 identidade visual deve ser aplicada de forma coesa, fortalecendo o branding em todos os canais de comunicação.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Além disso, o uso de ferramentas de automação otimiza campanhas e facilita o gerenciamento de leads, assegurando resultados estratégicos.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0" name="Google Shape;1390;p92"/>
          <p:cNvSpPr txBox="1"/>
          <p:nvPr/>
        </p:nvSpPr>
        <p:spPr>
          <a:xfrm>
            <a:off x="5549125" y="975475"/>
            <a:ext cx="2767200" cy="4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Manter alinhamento com o posicionamento definido, equilibrando criatividade, proximidade e profissionalismo.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1" name="Google Shape;1391;p92"/>
          <p:cNvSpPr txBox="1"/>
          <p:nvPr/>
        </p:nvSpPr>
        <p:spPr>
          <a:xfrm>
            <a:off x="4117000" y="1703477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Visual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2" name="Google Shape;1392;p92"/>
          <p:cNvSpPr txBox="1"/>
          <p:nvPr/>
        </p:nvSpPr>
        <p:spPr>
          <a:xfrm>
            <a:off x="5549125" y="1703477"/>
            <a:ext cx="2767200" cy="4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Aplicar uma identidade visual padronizada em todos os canais, reforçando reconhecimento e consistência da marca.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3" name="Google Shape;1393;p92"/>
          <p:cNvSpPr txBox="1"/>
          <p:nvPr/>
        </p:nvSpPr>
        <p:spPr>
          <a:xfrm>
            <a:off x="4117000" y="2410074"/>
            <a:ext cx="11613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latin typeface="Poppins"/>
                <a:ea typeface="Poppins"/>
                <a:cs typeface="Poppins"/>
                <a:sym typeface="Poppins"/>
              </a:rPr>
              <a:t>Automação</a:t>
            </a:r>
            <a:endParaRPr sz="8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4" name="Google Shape;1394;p92"/>
          <p:cNvSpPr txBox="1"/>
          <p:nvPr/>
        </p:nvSpPr>
        <p:spPr>
          <a:xfrm>
            <a:off x="5549125" y="2410075"/>
            <a:ext cx="27672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Adotar ferramentas de automação para facilitar o disparo de campanhas, nutrição de leads e acompanhamento de resultados</a:t>
            </a:r>
            <a:r>
              <a:rPr lang="pt-BR" sz="9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  <a:endParaRPr sz="9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50A"/>
        </a:solidFill>
      </p:bgPr>
    </p:bg>
    <p:spTree>
      <p:nvGrpSpPr>
        <p:cNvPr id="1398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9" name="Google Shape;1399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" y="-3587"/>
            <a:ext cx="9144000" cy="5150671"/>
          </a:xfrm>
          <a:prstGeom prst="rect">
            <a:avLst/>
          </a:prstGeom>
          <a:noFill/>
          <a:ln>
            <a:noFill/>
          </a:ln>
        </p:spPr>
      </p:pic>
      <p:sp>
        <p:nvSpPr>
          <p:cNvPr id="1400" name="Google Shape;1400;p93"/>
          <p:cNvSpPr/>
          <p:nvPr/>
        </p:nvSpPr>
        <p:spPr>
          <a:xfrm rot="5400000">
            <a:off x="720175" y="367850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401" name="Google Shape;1401;p93"/>
          <p:cNvSpPr/>
          <p:nvPr/>
        </p:nvSpPr>
        <p:spPr>
          <a:xfrm rot="-5400000">
            <a:off x="8597350" y="4739525"/>
            <a:ext cx="38100" cy="38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402" name="Google Shape;1402;p93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67806" y="1650078"/>
            <a:ext cx="4608400" cy="184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1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1"/>
          <p:cNvSpPr/>
          <p:nvPr/>
        </p:nvSpPr>
        <p:spPr>
          <a:xfrm rot="10800000">
            <a:off x="3319264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45" name="Google Shape;145;p21"/>
          <p:cNvSpPr/>
          <p:nvPr/>
        </p:nvSpPr>
        <p:spPr>
          <a:xfrm rot="5400000">
            <a:off x="461739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46" name="Google Shape;146;p21"/>
          <p:cNvSpPr/>
          <p:nvPr/>
        </p:nvSpPr>
        <p:spPr>
          <a:xfrm>
            <a:off x="461739" y="473608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47" name="Google Shape;147;p21"/>
          <p:cNvSpPr/>
          <p:nvPr/>
        </p:nvSpPr>
        <p:spPr>
          <a:xfrm rot="-5400000">
            <a:off x="3319264" y="473608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48" name="Google Shape;148;p21"/>
          <p:cNvSpPr/>
          <p:nvPr/>
        </p:nvSpPr>
        <p:spPr>
          <a:xfrm rot="10800000">
            <a:off x="85906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49" name="Google Shape;149;p21"/>
          <p:cNvSpPr txBox="1"/>
          <p:nvPr/>
        </p:nvSpPr>
        <p:spPr>
          <a:xfrm>
            <a:off x="617107" y="986447"/>
            <a:ext cx="2345700" cy="23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484D54"/>
                </a:solidFill>
              </a:rPr>
              <a:t>O envolvimento da marca deve refletir a forma como a identidade se conecta com o público em cada interação. Aqui o cliente pode descrever como sua marca gera impacto emocional, transmite confiança e cria experiências memoráveis. Esse espaço deve ser usado para traduzir o posicionamento em atitudes práticas, mostrando como a marca se torna presente no cotidiano das pessoas.</a:t>
            </a:r>
            <a:endParaRPr sz="900">
              <a:solidFill>
                <a:srgbClr val="484D54"/>
              </a:solidFill>
            </a:endParaRPr>
          </a:p>
        </p:txBody>
      </p:sp>
      <p:sp>
        <p:nvSpPr>
          <p:cNvPr id="150" name="Google Shape;150;p21"/>
          <p:cNvSpPr/>
          <p:nvPr/>
        </p:nvSpPr>
        <p:spPr>
          <a:xfrm>
            <a:off x="3479705" y="584925"/>
            <a:ext cx="5155500" cy="4151100"/>
          </a:xfrm>
          <a:prstGeom prst="roundRect">
            <a:avLst>
              <a:gd fmla="val 2928" name="adj"/>
            </a:avLst>
          </a:prstGeom>
          <a:solidFill>
            <a:srgbClr val="00050A"/>
          </a:solidFill>
          <a:ln>
            <a:noFill/>
          </a:ln>
          <a:effectLst>
            <a:outerShdw blurRad="357188" rotWithShape="0" algn="bl" dir="5400000" dist="190500">
              <a:srgbClr val="2266FF">
                <a:alpha val="1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50A"/>
              </a:solidFill>
            </a:endParaRPr>
          </a:p>
        </p:txBody>
      </p:sp>
      <p:sp>
        <p:nvSpPr>
          <p:cNvPr id="151" name="Google Shape;151;p21"/>
          <p:cNvSpPr txBox="1"/>
          <p:nvPr/>
        </p:nvSpPr>
        <p:spPr>
          <a:xfrm>
            <a:off x="3787236" y="924131"/>
            <a:ext cx="3994800" cy="15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Envolvimento</a:t>
            </a:r>
            <a:endParaRPr b="1" sz="40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da marca</a:t>
            </a:r>
            <a:endParaRPr b="1" sz="40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